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310" r:id="rId4"/>
    <p:sldId id="356" r:id="rId5"/>
    <p:sldId id="357" r:id="rId6"/>
    <p:sldId id="359" r:id="rId7"/>
    <p:sldId id="315" r:id="rId8"/>
    <p:sldId id="343" r:id="rId9"/>
    <p:sldId id="314" r:id="rId10"/>
    <p:sldId id="341" r:id="rId11"/>
    <p:sldId id="354" r:id="rId12"/>
    <p:sldId id="371" r:id="rId13"/>
    <p:sldId id="344" r:id="rId14"/>
    <p:sldId id="348" r:id="rId15"/>
    <p:sldId id="349" r:id="rId16"/>
    <p:sldId id="285" r:id="rId17"/>
    <p:sldId id="290" r:id="rId18"/>
    <p:sldId id="295" r:id="rId19"/>
    <p:sldId id="300" r:id="rId20"/>
    <p:sldId id="358" r:id="rId21"/>
    <p:sldId id="360" r:id="rId22"/>
    <p:sldId id="355" r:id="rId23"/>
    <p:sldId id="363" r:id="rId24"/>
    <p:sldId id="364" r:id="rId25"/>
    <p:sldId id="365" r:id="rId26"/>
    <p:sldId id="36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9374FDB-6615-40DC-9C5D-488517BDFBD8}">
          <p14:sldIdLst>
            <p14:sldId id="257"/>
            <p14:sldId id="258"/>
            <p14:sldId id="310"/>
            <p14:sldId id="356"/>
            <p14:sldId id="357"/>
            <p14:sldId id="359"/>
            <p14:sldId id="315"/>
            <p14:sldId id="343"/>
            <p14:sldId id="314"/>
            <p14:sldId id="341"/>
            <p14:sldId id="354"/>
            <p14:sldId id="371"/>
            <p14:sldId id="344"/>
            <p14:sldId id="348"/>
            <p14:sldId id="349"/>
            <p14:sldId id="285"/>
            <p14:sldId id="290"/>
            <p14:sldId id="295"/>
            <p14:sldId id="300"/>
            <p14:sldId id="358"/>
            <p14:sldId id="360"/>
            <p14:sldId id="355"/>
            <p14:sldId id="363"/>
            <p14:sldId id="364"/>
            <p14:sldId id="365"/>
            <p14:sldId id="361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>
        <p:scale>
          <a:sx n="70" d="100"/>
          <a:sy n="70" d="100"/>
        </p:scale>
        <p:origin x="-618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61CBC8-C141-4A90-8B74-E7DB5669CFE5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BA792-D5A1-4DC4-952A-41E07F3C81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920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BA792-D5A1-4DC4-952A-41E07F3C810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51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56F1526-3412-4AE7-AE83-B9146BAB4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93D0998-60BE-4E0C-9426-04EA9B281B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E80EDDC-38E3-48D8-BD64-F89120802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AC5D-F930-493B-9367-72C43DED35CD}" type="datetime1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429B462-0851-4F50-BC3E-1C2CE7982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9544647-AE9D-44C3-B0E2-2FB0234E0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C9FF-2D4F-4273-A95F-69625929CF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53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CDF010-96C9-489F-AD17-5AE7B3D96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A1344C9-5464-4D3E-9511-067CDB4DB6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B9955A2-C2A8-4079-A54A-8BB424A17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B7AF3-95C1-422E-BE44-715C74FB2263}" type="datetime1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AF663D6-267A-4500-A795-DB5A0AAB0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D37E778-9F2E-4876-9E99-049CDCB1D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C9FF-2D4F-4273-A95F-69625929CF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31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25E90963-B52E-4D40-80D2-C3B5C6A816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70AAD77-5F52-4F99-A9D3-991CCBECE3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A96A670-E894-4A72-811A-91ED37CF3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7C95-4424-41D8-939C-99AC0D363A01}" type="datetime1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9417B5F-027D-431B-9834-18C1AEEEF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CEB2514-F9B9-41C0-BC4D-3A95D2A4C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C9FF-2D4F-4273-A95F-69625929CF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859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278CA4-F678-440E-8654-ECC3D1E93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2A84307-BD46-4627-B6CE-35769BE1A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068D9F9-C3A1-411B-BF5C-69FE3AD6E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8BB77-1BB3-468A-B31D-FF892AE126A3}" type="datetime1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2D2AFCE-B90A-43D8-8AAD-759B1B94D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DCA0B2-9C42-46BA-BEFD-FF95B9622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C9FF-2D4F-4273-A95F-69625929CF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58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B00957-6459-42D7-9E3D-1B301B6DB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A23A850-62E0-4AC5-8BDE-017DE76EC9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A553D8C-D857-42F8-AAEA-B2DD1928B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61371-6DB5-4362-A252-2C975777537C}" type="datetime1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C22CD1C-EEF2-479E-9ACE-49D179561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D70A5A8-D0E5-4C50-BD42-1A99BBC34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C9FF-2D4F-4273-A95F-69625929CF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43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99275D-19E4-45FF-97CD-5EA49760D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C68B17A-D446-4057-8765-1CD52F8FD4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57DB947-82C4-4D4B-A4B9-20CD151C8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7F8E26C-E34D-4D56-84D3-60BC51EBF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0DD0-5BF8-4C50-8F8A-5A5C74C6D64C}" type="datetime1">
              <a:rPr lang="en-US" smtClean="0"/>
              <a:pPr/>
              <a:t>11/29/2019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68928C7-0AC9-4004-BFE3-6F835E7BB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578B87D-D895-45C0-9567-E2D5B6790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C9FF-2D4F-4273-A95F-69625929CF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3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FEA7DC-4DF1-49F3-9148-45D8D015E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43276A4-166E-4D12-82F8-1DC6B005D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111A6E1-3516-46B4-B9D9-90381C98E9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739CBE6-BFEB-449E-85F0-4476CEBBA1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9DA8DFA-4192-4BF7-9590-0D1E34EB6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9DE1FBF-854D-4C43-9416-2691BBEDE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E92E-0E3F-4EE2-8C2C-22B3F54B2B4F}" type="datetime1">
              <a:rPr lang="en-US" smtClean="0"/>
              <a:pPr/>
              <a:t>11/29/2019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220AB3F-0D16-4806-838D-86497BE8B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5C82143-BA87-4D3B-BD8C-4DC7577E1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C9FF-2D4F-4273-A95F-69625929CF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803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DD5BD3-D388-47B4-8178-424A3B1D6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E303B05-879B-408C-B09D-BF9065AF2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F85F5-BFA3-48AF-9151-B796A8891C67}" type="datetime1">
              <a:rPr lang="en-US" smtClean="0"/>
              <a:pPr/>
              <a:t>11/29/2019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6129268-1357-4302-A6C8-4E7979ACD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F164C8F-DFEA-4F9D-AB6A-5031C652B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C9FF-2D4F-4273-A95F-69625929CF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57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A2EAD2B-0DD9-4A59-84DC-134E1B5C8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C9A57-1EF2-4269-97D4-662BB3515C4A}" type="datetime1">
              <a:rPr lang="en-US" smtClean="0"/>
              <a:pPr/>
              <a:t>11/29/2019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B2269A2-A9D8-442F-B966-5ADB37EB9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F15E6DD-52B7-468F-9A90-6303D500E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C9FF-2D4F-4273-A95F-69625929CF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730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4FAE092-C6E0-4A17-99DA-C20AC48DB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D352AF2-0C33-42E7-8021-A7962E8B2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9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B7686E3-679B-40CD-83B8-B3E31974D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F69D5F8-10F3-4A4B-9B86-8FA1B2A02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3D675-3374-4F2F-962F-0524C894D1CB}" type="datetime1">
              <a:rPr lang="en-US" smtClean="0"/>
              <a:pPr/>
              <a:t>11/29/2019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4A7A2BB-C335-4485-ACAA-9F6983FB7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FB1B249-656E-4426-909C-3E14143D0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C9FF-2D4F-4273-A95F-69625929CF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51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AEC5CF-6754-4392-9DC5-B0ED8EE0A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4CB66585-0110-44C0-BE20-9A6E340799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9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E7243D1-626A-48C2-B271-C7EDC6EDC0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252327C-2ECE-4467-B2A2-42130C306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20F3-3419-4E89-BA53-FA3C852DD3C1}" type="datetime1">
              <a:rPr lang="en-US" smtClean="0"/>
              <a:pPr/>
              <a:t>11/29/2019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3C86B07-0555-4A02-89DC-D4E4C88F8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6C84624-0FEB-44DA-AB52-19B545BB0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C9FF-2D4F-4273-A95F-69625929CF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744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DEDC45A-C137-4152-B0F5-3EFDE898B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A65518A-C105-4AB1-9BA7-AFFEE03AC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DCE6C9C-D821-4298-A1C6-0718BBC8BD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DA429-0428-432B-9B08-59C07FE72418}" type="datetime1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169F7FF-002C-4882-82FD-A5CC7E8D8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12B633A-0A5D-4E15-89C2-4BFC3AABB8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FC9FF-2D4F-4273-A95F-69625929CF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59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2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8.png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21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18.png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25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7D901A1-D159-4BB3-A49C-E87161FD34BD}"/>
              </a:ext>
            </a:extLst>
          </p:cNvPr>
          <p:cNvSpPr/>
          <p:nvPr/>
        </p:nvSpPr>
        <p:spPr>
          <a:xfrm>
            <a:off x="0" y="6276110"/>
            <a:ext cx="12192000" cy="581891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C88368C-3413-4BA3-A356-15F69F8A99A3}"/>
              </a:ext>
            </a:extLst>
          </p:cNvPr>
          <p:cNvSpPr/>
          <p:nvPr/>
        </p:nvSpPr>
        <p:spPr>
          <a:xfrm>
            <a:off x="0" y="-3900"/>
            <a:ext cx="12192000" cy="1319206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Related image">
            <a:extLst>
              <a:ext uri="{FF2B5EF4-FFF2-40B4-BE49-F238E27FC236}">
                <a16:creationId xmlns="" xmlns:a16="http://schemas.microsoft.com/office/drawing/2014/main" id="{EC77D5EF-ACB8-4F73-AE82-21844F4C1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16" y="477672"/>
            <a:ext cx="1023583" cy="83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8A8C41C-8943-49D2-8302-3CDC541D24BA}"/>
              </a:ext>
            </a:extLst>
          </p:cNvPr>
          <p:cNvSpPr/>
          <p:nvPr/>
        </p:nvSpPr>
        <p:spPr>
          <a:xfrm>
            <a:off x="543340" y="1645375"/>
            <a:ext cx="109727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Modeling of a 5R Robotic Manipulating System with 5DoF using GUI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MatLab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Simulation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7DDC78F-E4D2-4045-BC9B-2B5AF468D31A}"/>
              </a:ext>
            </a:extLst>
          </p:cNvPr>
          <p:cNvSpPr txBox="1"/>
          <p:nvPr/>
        </p:nvSpPr>
        <p:spPr>
          <a:xfrm>
            <a:off x="3361979" y="3350164"/>
            <a:ext cx="60287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Presented by</a:t>
            </a: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Rajshahi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Engineering &amp; Technology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="" xmlns:a16="http://schemas.microsoft.com/office/drawing/2014/main" id="{15567EF9-16BD-45D4-8C80-20E1A8FCA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E60E6-6089-46C0-8A23-FD0ADAB18F6B}" type="datetime1">
              <a:rPr lang="en-US" sz="1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/>
              <a:t>11/29/2019</a:t>
            </a:fld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85713" cy="334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tabLst>
                <a:tab pos="2971800" algn="ctr"/>
                <a:tab pos="5943600" algn="r"/>
              </a:tabLs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4th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International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Conference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on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Mechanical, Industrial and Material Engineering (ICMIME), 17-19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December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2019, </a:t>
            </a:r>
            <a:r>
              <a:rPr lang="en-US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Rajshahi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Bangladesh</a:t>
            </a:r>
          </a:p>
        </p:txBody>
      </p:sp>
    </p:spTree>
    <p:extLst>
      <p:ext uri="{BB962C8B-B14F-4D97-AF65-F5344CB8AC3E}">
        <p14:creationId xmlns:p14="http://schemas.microsoft.com/office/powerpoint/2010/main" val="763973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7D901A1-D159-4BB3-A49C-E87161FD34BD}"/>
              </a:ext>
            </a:extLst>
          </p:cNvPr>
          <p:cNvSpPr/>
          <p:nvPr/>
        </p:nvSpPr>
        <p:spPr>
          <a:xfrm>
            <a:off x="0" y="6276110"/>
            <a:ext cx="12192000" cy="581891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Modeling of a 5R Robotic Manipulating System with 5DoF using GUI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MatLab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Simulation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C88368C-3413-4BA3-A356-15F69F8A99A3}"/>
              </a:ext>
            </a:extLst>
          </p:cNvPr>
          <p:cNvSpPr/>
          <p:nvPr/>
        </p:nvSpPr>
        <p:spPr>
          <a:xfrm>
            <a:off x="-2145" y="0"/>
            <a:ext cx="12192000" cy="1286278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Related image">
            <a:extLst>
              <a:ext uri="{FF2B5EF4-FFF2-40B4-BE49-F238E27FC236}">
                <a16:creationId xmlns="" xmlns:a16="http://schemas.microsoft.com/office/drawing/2014/main" id="{EC77D5EF-ACB8-4F73-AE82-21844F4C1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498" y="398272"/>
            <a:ext cx="952503" cy="88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ate Placeholder 10">
            <a:extLst>
              <a:ext uri="{FF2B5EF4-FFF2-40B4-BE49-F238E27FC236}">
                <a16:creationId xmlns="" xmlns:a16="http://schemas.microsoft.com/office/drawing/2014/main" id="{15567EF9-16BD-45D4-8C80-20E1A8FCA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43C1-1498-43C5-A000-5881DE054A7E}" type="datetime1">
              <a:rPr lang="en-US" sz="1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/>
              <a:t>11/29/2019</a:t>
            </a:fld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785611" y="500230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8242480" y="5688103"/>
            <a:ext cx="25939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994921166"/>
                  </p:ext>
                </p:extLst>
              </p:nvPr>
            </p:nvGraphicFramePr>
            <p:xfrm>
              <a:off x="6274900" y="1862788"/>
              <a:ext cx="5592982" cy="3704624"/>
            </p:xfrm>
            <a:graphic>
              <a:graphicData uri="http://schemas.openxmlformats.org/drawingml/2006/table">
                <a:tbl>
                  <a:tblPr>
                    <a:tableStyleId>{5940675A-B579-460E-94D1-54222C63F5DA}</a:tableStyleId>
                  </a:tblPr>
                  <a:tblGrid>
                    <a:gridCol w="1118106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1118106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1118106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1119332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  <a:gridCol w="1119332">
                      <a:extLst>
                        <a:ext uri="{9D8B030D-6E8A-4147-A177-3AD203B41FA5}">
                          <a16:colId xmlns="" xmlns:a16="http://schemas.microsoft.com/office/drawing/2014/main" val="20004"/>
                        </a:ext>
                      </a:extLst>
                    </a:gridCol>
                  </a:tblGrid>
                  <a:tr h="434996">
                    <a:tc gridSpan="5">
                      <a:txBody>
                        <a:bodyPr/>
                        <a:lstStyle/>
                        <a:p>
                          <a:pPr marL="6858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D-H </a:t>
                          </a:r>
                          <a:r>
                            <a:rPr lang="en-US" sz="28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Table</a:t>
                          </a:r>
                          <a:endParaRPr lang="en-US" sz="28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118830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No of Frames</a:t>
                          </a: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n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Joint</a:t>
                          </a:r>
                          <a:r>
                            <a:rPr lang="en-US" sz="2400" baseline="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Angle</a:t>
                          </a: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θ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i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Angle</a:t>
                          </a:r>
                          <a:r>
                            <a:rPr lang="en-US" sz="2400" baseline="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of Twist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effectLst/>
                                      <a:latin typeface="Cambria Math"/>
                                    </a:rPr>
                                    <m:t>α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effectLst/>
                                      <a:latin typeface="Cambria Math"/>
                                    </a:rPr>
                                    <m:t>i</m:t>
                                  </m:r>
                                  <m:r>
                                    <a:rPr lang="en-US" sz="2400">
                                      <a:effectLst/>
                                      <a:latin typeface="Cambria Math"/>
                                    </a:rPr>
                                    <m:t>−1</m:t>
                                  </m:r>
                                </m:sub>
                              </m:sSub>
                            </m:oMath>
                          </a14:m>
                          <a:endParaRPr lang="en-US" sz="24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Length of Link</a:t>
                          </a: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a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i</m:t>
                                    </m:r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−1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Link Offset</a:t>
                          </a: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d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i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50290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1</a:t>
                          </a:r>
                          <a:endParaRPr lang="en-US" sz="24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90+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effectLst/>
                                      <a:latin typeface="Cambria Math"/>
                                    </a:rPr>
                                    <m:t>θ</m:t>
                                  </m:r>
                                </m:e>
                                <m:sub>
                                  <m:r>
                                    <a:rPr lang="en-US" sz="2400">
                                      <a:effectLst/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lang="en-US" sz="24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90</a:t>
                          </a:r>
                          <a:endParaRPr lang="en-US" sz="24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a</m:t>
                                    </m:r>
                                  </m:e>
                                  <m:sub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a</m:t>
                                    </m:r>
                                  </m:e>
                                  <m:sub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50290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2</a:t>
                          </a:r>
                          <a:endParaRPr lang="en-US" sz="24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θ</m:t>
                                    </m:r>
                                  </m:e>
                                  <m:sub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</a:t>
                          </a:r>
                          <a:endParaRPr lang="en-US" sz="24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a</m:t>
                                    </m:r>
                                  </m:e>
                                  <m:sub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</a:t>
                          </a:r>
                          <a:endParaRPr lang="en-US" sz="24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  <a:tr h="52559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3</a:t>
                          </a:r>
                          <a:endParaRPr lang="en-US" sz="24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90+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effectLst/>
                                      <a:latin typeface="Cambria Math"/>
                                    </a:rPr>
                                    <m:t>θ</m:t>
                                  </m:r>
                                </m:e>
                                <m:sub>
                                  <m:r>
                                    <a:rPr lang="en-US" sz="2400">
                                      <a:effectLst/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endParaRPr lang="en-US" sz="24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-90</a:t>
                          </a:r>
                          <a:endParaRPr lang="en-US" sz="24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</a:t>
                          </a:r>
                          <a:endParaRPr lang="en-US" sz="24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</a:t>
                          </a:r>
                          <a:endParaRPr lang="en-US" sz="24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=""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="" xmlns:p14="http://schemas.microsoft.com/office/powerpoint/2010/main" val="1994921166"/>
                  </p:ext>
                </p:extLst>
              </p:nvPr>
            </p:nvGraphicFramePr>
            <p:xfrm>
              <a:off x="6274900" y="1862788"/>
              <a:ext cx="5592982" cy="3704624"/>
            </p:xfrm>
            <a:graphic>
              <a:graphicData uri="http://schemas.openxmlformats.org/drawingml/2006/table">
                <a:tbl>
                  <a:tblPr>
                    <a:tableStyleId>{5940675A-B579-460E-94D1-54222C63F5DA}</a:tableStyleId>
                  </a:tblPr>
                  <a:tblGrid>
                    <a:gridCol w="111810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  <a:gridCol w="111810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1"/>
                        </a:ext>
                      </a:extLst>
                    </a:gridCol>
                    <a:gridCol w="111810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2"/>
                        </a:ext>
                      </a:extLst>
                    </a:gridCol>
                    <a:gridCol w="111933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3"/>
                        </a:ext>
                      </a:extLst>
                    </a:gridCol>
                    <a:gridCol w="111933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4"/>
                        </a:ext>
                      </a:extLst>
                    </a:gridCol>
                  </a:tblGrid>
                  <a:tr h="490728">
                    <a:tc gridSpan="5">
                      <a:txBody>
                        <a:bodyPr/>
                        <a:lstStyle/>
                        <a:p>
                          <a:pPr marL="6858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D-H </a:t>
                          </a:r>
                          <a:r>
                            <a:rPr lang="en-US" sz="28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Table</a:t>
                          </a:r>
                          <a:endParaRPr lang="en-US" sz="28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168249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No of Frames</a:t>
                          </a: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n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100546" t="-34058" r="-301093" b="-942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199457" t="-34058" r="-199457" b="-942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301093" t="-34058" r="-100546" b="-942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398913" t="-34058" b="-942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  <a:tr h="50290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1</a:t>
                          </a:r>
                          <a:endParaRPr lang="en-US" sz="24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100546" t="-451220" r="-301093" b="-2170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90</a:t>
                          </a:r>
                          <a:endParaRPr lang="en-US" sz="24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301093" t="-451220" r="-100546" b="-2170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398913" t="-451220" b="-2170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2"/>
                      </a:ext>
                    </a:extLst>
                  </a:tr>
                  <a:tr h="50290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2</a:t>
                          </a:r>
                          <a:endParaRPr lang="en-US" sz="24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100546" t="-544578" r="-301093" b="-1144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</a:t>
                          </a:r>
                          <a:endParaRPr lang="en-US" sz="24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301093" t="-544578" r="-100546" b="-1144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</a:t>
                          </a:r>
                          <a:endParaRPr lang="en-US" sz="24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3"/>
                      </a:ext>
                    </a:extLst>
                  </a:tr>
                  <a:tr h="52559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3</a:t>
                          </a:r>
                          <a:endParaRPr lang="en-US" sz="24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100546" t="-622093" r="-301093" b="-104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-90</a:t>
                          </a:r>
                          <a:endParaRPr lang="en-US" sz="24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</a:t>
                          </a:r>
                          <a:endParaRPr lang="en-US" sz="24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</a:t>
                          </a:r>
                          <a:endParaRPr lang="en-US" sz="24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1" name="TextBox 30"/>
          <p:cNvSpPr txBox="1"/>
          <p:nvPr/>
        </p:nvSpPr>
        <p:spPr>
          <a:xfrm>
            <a:off x="1182337" y="5562600"/>
            <a:ext cx="4384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Fig.3: Kinematic Scheme of the Robotic Arm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282745" y="1367228"/>
            <a:ext cx="2956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Table 1: D-H Parameter Table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7D177050-507D-4074-8A5D-FAA4DABD6818}"/>
              </a:ext>
            </a:extLst>
          </p:cNvPr>
          <p:cNvSpPr/>
          <p:nvPr/>
        </p:nvSpPr>
        <p:spPr>
          <a:xfrm>
            <a:off x="887361" y="328545"/>
            <a:ext cx="100800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Kinematic Scheme and D-H Parameter Table</a:t>
            </a:r>
            <a:endParaRPr lang="en-US" sz="4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565708" y="6382389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pic>
        <p:nvPicPr>
          <p:cNvPr id="14" name="Picture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83" y="1437604"/>
            <a:ext cx="5334635" cy="40767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0" y="0"/>
            <a:ext cx="12185713" cy="334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tabLst>
                <a:tab pos="2971800" algn="ctr"/>
                <a:tab pos="5943600" algn="r"/>
              </a:tabLs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4th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International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Conference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on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Mechanical, Industrial and Material Engineering (ICMIME), 17-19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December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2019, </a:t>
            </a:r>
            <a:r>
              <a:rPr lang="en-US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Rajshahi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Bangladesh</a:t>
            </a:r>
          </a:p>
        </p:txBody>
      </p:sp>
    </p:spTree>
    <p:extLst>
      <p:ext uri="{BB962C8B-B14F-4D97-AF65-F5344CB8AC3E}">
        <p14:creationId xmlns:p14="http://schemas.microsoft.com/office/powerpoint/2010/main" val="3811879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7D901A1-D159-4BB3-A49C-E87161FD34BD}"/>
              </a:ext>
            </a:extLst>
          </p:cNvPr>
          <p:cNvSpPr/>
          <p:nvPr/>
        </p:nvSpPr>
        <p:spPr>
          <a:xfrm>
            <a:off x="0" y="6276110"/>
            <a:ext cx="12192000" cy="581891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Modeling of a 5R Robotic Manipulating System with 5DoF using GUI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MatLab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Simulation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C88368C-3413-4BA3-A356-15F69F8A99A3}"/>
              </a:ext>
            </a:extLst>
          </p:cNvPr>
          <p:cNvSpPr/>
          <p:nvPr/>
        </p:nvSpPr>
        <p:spPr>
          <a:xfrm>
            <a:off x="1" y="-13684"/>
            <a:ext cx="12192000" cy="1286278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Related image">
            <a:extLst>
              <a:ext uri="{FF2B5EF4-FFF2-40B4-BE49-F238E27FC236}">
                <a16:creationId xmlns="" xmlns:a16="http://schemas.microsoft.com/office/drawing/2014/main" id="{EC77D5EF-ACB8-4F73-AE82-21844F4C1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557" y="345303"/>
            <a:ext cx="952503" cy="88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ate Placeholder 10">
            <a:extLst>
              <a:ext uri="{FF2B5EF4-FFF2-40B4-BE49-F238E27FC236}">
                <a16:creationId xmlns="" xmlns:a16="http://schemas.microsoft.com/office/drawing/2014/main" id="{15567EF9-16BD-45D4-8C80-20E1A8FCA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E409B-6A21-4EF7-9893-FF202469A266}" type="datetime1">
              <a:rPr lang="en-US" sz="1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/>
              <a:t>11/29/2019</a:t>
            </a:fld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785611" y="500230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8242480" y="5688103"/>
            <a:ext cx="25939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43766" y="1627932"/>
            <a:ext cx="112216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Position and Rotation of the End Effector with respect to the Base Frame</a:t>
            </a:r>
          </a:p>
          <a:p>
            <a:endParaRPr lang="en-US" sz="2800" dirty="0"/>
          </a:p>
        </p:txBody>
      </p:sp>
      <p:graphicFrame>
        <p:nvGraphicFramePr>
          <p:cNvPr id="8" name="Object 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697900510"/>
              </p:ext>
            </p:extLst>
          </p:nvPr>
        </p:nvGraphicFramePr>
        <p:xfrm>
          <a:off x="1195388" y="2581275"/>
          <a:ext cx="10567987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7" name="Equation" r:id="rId4" imgW="4609800" imgH="1168200" progId="Equation.3">
                  <p:embed/>
                </p:oleObj>
              </mc:Choice>
              <mc:Fallback>
                <p:oleObj name="Equation" r:id="rId4" imgW="4609800" imgH="1168200" progId="Equation.3">
                  <p:embed/>
                  <p:pic>
                    <p:nvPicPr>
                      <p:cNvPr id="0" name="Picture 3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5388" y="2581275"/>
                        <a:ext cx="10567987" cy="266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7D177050-507D-4074-8A5D-FAA4DABD6818}"/>
              </a:ext>
            </a:extLst>
          </p:cNvPr>
          <p:cNvSpPr/>
          <p:nvPr/>
        </p:nvSpPr>
        <p:spPr>
          <a:xfrm>
            <a:off x="777980" y="275512"/>
            <a:ext cx="64572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Forward Kinematics Results</a:t>
            </a:r>
            <a:endParaRPr lang="en-US" sz="4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565708" y="6382389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12185713" cy="334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tabLst>
                <a:tab pos="2971800" algn="ctr"/>
                <a:tab pos="5943600" algn="r"/>
              </a:tabLs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4th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International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Conference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on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Mechanical, Industrial and Material Engineering (ICMIME), 17-19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December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2019, </a:t>
            </a:r>
            <a:r>
              <a:rPr lang="en-US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Rajshahi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Bangladesh</a:t>
            </a:r>
          </a:p>
        </p:txBody>
      </p:sp>
    </p:spTree>
    <p:extLst>
      <p:ext uri="{BB962C8B-B14F-4D97-AF65-F5344CB8AC3E}">
        <p14:creationId xmlns:p14="http://schemas.microsoft.com/office/powerpoint/2010/main" val="1296479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7D901A1-D159-4BB3-A49C-E87161FD34BD}"/>
              </a:ext>
            </a:extLst>
          </p:cNvPr>
          <p:cNvSpPr/>
          <p:nvPr/>
        </p:nvSpPr>
        <p:spPr>
          <a:xfrm>
            <a:off x="0" y="6276110"/>
            <a:ext cx="12192000" cy="581891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Modeling of a 5R Robotic Manipulating System with 5DoF using GUI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MatLab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Simulation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C88368C-3413-4BA3-A356-15F69F8A99A3}"/>
              </a:ext>
            </a:extLst>
          </p:cNvPr>
          <p:cNvSpPr/>
          <p:nvPr/>
        </p:nvSpPr>
        <p:spPr>
          <a:xfrm>
            <a:off x="1" y="-13684"/>
            <a:ext cx="12192000" cy="1286278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Related image">
            <a:extLst>
              <a:ext uri="{FF2B5EF4-FFF2-40B4-BE49-F238E27FC236}">
                <a16:creationId xmlns="" xmlns:a16="http://schemas.microsoft.com/office/drawing/2014/main" id="{EC77D5EF-ACB8-4F73-AE82-21844F4C1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557" y="345303"/>
            <a:ext cx="952503" cy="88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ate Placeholder 10">
            <a:extLst>
              <a:ext uri="{FF2B5EF4-FFF2-40B4-BE49-F238E27FC236}">
                <a16:creationId xmlns="" xmlns:a16="http://schemas.microsoft.com/office/drawing/2014/main" id="{15567EF9-16BD-45D4-8C80-20E1A8FCA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E409B-6A21-4EF7-9893-FF202469A266}" type="datetime1">
              <a:rPr lang="en-US" sz="1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/>
              <a:t>11/29/2019</a:t>
            </a:fld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785611" y="500230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8242480" y="5688103"/>
            <a:ext cx="25939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7D177050-507D-4074-8A5D-FAA4DABD6818}"/>
              </a:ext>
            </a:extLst>
          </p:cNvPr>
          <p:cNvSpPr/>
          <p:nvPr/>
        </p:nvSpPr>
        <p:spPr>
          <a:xfrm>
            <a:off x="970342" y="334873"/>
            <a:ext cx="41056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Simulation Model</a:t>
            </a:r>
            <a:endParaRPr lang="en-US" sz="4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565708" y="6382389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12185713" cy="334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tabLst>
                <a:tab pos="2971800" algn="ctr"/>
                <a:tab pos="5943600" algn="r"/>
              </a:tabLs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4th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International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Conference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on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Mechanical, Industrial and Material Engineering (ICMIME), 17-19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December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2019, </a:t>
            </a:r>
            <a:r>
              <a:rPr lang="en-US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Rajshahi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Bangladesh</a:t>
            </a:r>
          </a:p>
        </p:txBody>
      </p:sp>
      <p:pic>
        <p:nvPicPr>
          <p:cNvPr id="13" name="Content Placeholder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115" y="1422715"/>
            <a:ext cx="5239481" cy="414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441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7D901A1-D159-4BB3-A49C-E87161FD34BD}"/>
              </a:ext>
            </a:extLst>
          </p:cNvPr>
          <p:cNvSpPr/>
          <p:nvPr/>
        </p:nvSpPr>
        <p:spPr>
          <a:xfrm>
            <a:off x="0" y="6276110"/>
            <a:ext cx="12192000" cy="581891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Modeling of a 5R Robotic Manipulating System with 5DoF using GUI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MatLab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Simulation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C88368C-3413-4BA3-A356-15F69F8A99A3}"/>
              </a:ext>
            </a:extLst>
          </p:cNvPr>
          <p:cNvSpPr/>
          <p:nvPr/>
        </p:nvSpPr>
        <p:spPr>
          <a:xfrm>
            <a:off x="0" y="0"/>
            <a:ext cx="12192000" cy="1286278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Related image">
            <a:extLst>
              <a:ext uri="{FF2B5EF4-FFF2-40B4-BE49-F238E27FC236}">
                <a16:creationId xmlns="" xmlns:a16="http://schemas.microsoft.com/office/drawing/2014/main" id="{EC77D5EF-ACB8-4F73-AE82-21844F4C1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498" y="289196"/>
            <a:ext cx="952503" cy="88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ate Placeholder 10">
            <a:extLst>
              <a:ext uri="{FF2B5EF4-FFF2-40B4-BE49-F238E27FC236}">
                <a16:creationId xmlns="" xmlns:a16="http://schemas.microsoft.com/office/drawing/2014/main" id="{15567EF9-16BD-45D4-8C80-20E1A8FCA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134AF-665A-4823-BAA0-EE1066AF087E}" type="datetime1">
              <a:rPr lang="en-US" sz="1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/>
              <a:t>11/29/2019</a:t>
            </a:fld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D177050-507D-4074-8A5D-FAA4DABD6818}"/>
              </a:ext>
            </a:extLst>
          </p:cNvPr>
          <p:cNvSpPr/>
          <p:nvPr/>
        </p:nvSpPr>
        <p:spPr>
          <a:xfrm>
            <a:off x="914402" y="289196"/>
            <a:ext cx="56768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Graphical User Interface</a:t>
            </a:r>
            <a:endParaRPr lang="en-US" sz="4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C9CD989-F7B1-4C80-959E-B7E2708CD356}"/>
              </a:ext>
            </a:extLst>
          </p:cNvPr>
          <p:cNvSpPr txBox="1"/>
          <p:nvPr/>
        </p:nvSpPr>
        <p:spPr>
          <a:xfrm>
            <a:off x="552526" y="1544388"/>
            <a:ext cx="1108694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C:\Users\Tonu\Desktop\New folder (2)\4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916" y="1969184"/>
            <a:ext cx="419100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/>
        </p:nvSpPr>
        <p:spPr>
          <a:xfrm>
            <a:off x="1186363" y="5330016"/>
            <a:ext cx="5019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Fig.6: Robotic arm output with initial slider position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681758" y="5227904"/>
            <a:ext cx="3288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Fig.7: Robotic arm in 3D plotting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1565708" y="6382389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pic>
        <p:nvPicPr>
          <p:cNvPr id="86017" name="Picture 1" descr="C:\Users\Tonu\Desktop\reload\a.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6069" y="1897640"/>
            <a:ext cx="4686300" cy="3228975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0" y="0"/>
            <a:ext cx="12185713" cy="334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tabLst>
                <a:tab pos="2971800" algn="ctr"/>
                <a:tab pos="5943600" algn="r"/>
              </a:tabLs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4th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International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Conference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on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Mechanical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Industrial and Material Engineering (ICMIME), 17-19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December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2019, </a:t>
            </a:r>
            <a:r>
              <a:rPr lang="en-US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Rajshahi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Bangladesh</a:t>
            </a:r>
          </a:p>
        </p:txBody>
      </p:sp>
    </p:spTree>
    <p:extLst>
      <p:ext uri="{BB962C8B-B14F-4D97-AF65-F5344CB8AC3E}">
        <p14:creationId xmlns:p14="http://schemas.microsoft.com/office/powerpoint/2010/main" val="420203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7D901A1-D159-4BB3-A49C-E87161FD34BD}"/>
              </a:ext>
            </a:extLst>
          </p:cNvPr>
          <p:cNvSpPr/>
          <p:nvPr/>
        </p:nvSpPr>
        <p:spPr>
          <a:xfrm>
            <a:off x="0" y="6276110"/>
            <a:ext cx="12192000" cy="581891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Modeling of a 5R Robotic Manipulating System with 5DoF using GUI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MatLab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Simulation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C88368C-3413-4BA3-A356-15F69F8A99A3}"/>
              </a:ext>
            </a:extLst>
          </p:cNvPr>
          <p:cNvSpPr/>
          <p:nvPr/>
        </p:nvSpPr>
        <p:spPr>
          <a:xfrm>
            <a:off x="0" y="0"/>
            <a:ext cx="12192000" cy="1286278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Related image">
            <a:extLst>
              <a:ext uri="{FF2B5EF4-FFF2-40B4-BE49-F238E27FC236}">
                <a16:creationId xmlns="" xmlns:a16="http://schemas.microsoft.com/office/drawing/2014/main" id="{EC77D5EF-ACB8-4F73-AE82-21844F4C1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2763" y="289196"/>
            <a:ext cx="952503" cy="88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ate Placeholder 10">
            <a:extLst>
              <a:ext uri="{FF2B5EF4-FFF2-40B4-BE49-F238E27FC236}">
                <a16:creationId xmlns="" xmlns:a16="http://schemas.microsoft.com/office/drawing/2014/main" id="{15567EF9-16BD-45D4-8C80-20E1A8FCA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5BE26-A880-45BC-AAC9-C5C392B8EC91}" type="datetime1">
              <a:rPr lang="en-US" sz="1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/>
              <a:t>11/29/2019</a:t>
            </a:fld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D177050-507D-4074-8A5D-FAA4DABD6818}"/>
              </a:ext>
            </a:extLst>
          </p:cNvPr>
          <p:cNvSpPr/>
          <p:nvPr/>
        </p:nvSpPr>
        <p:spPr>
          <a:xfrm>
            <a:off x="864916" y="289196"/>
            <a:ext cx="77684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Experimental Model: Components</a:t>
            </a:r>
            <a:endParaRPr lang="en-US" sz="4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 descr="rduino meg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523" y="2515741"/>
            <a:ext cx="3981197" cy="261040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/>
        </p:nvSpPr>
        <p:spPr>
          <a:xfrm>
            <a:off x="8242471" y="5195253"/>
            <a:ext cx="29326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Fig.10: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Arduino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Mega 2560</a:t>
            </a:r>
            <a:r>
              <a:rPr lang="en-US" dirty="0"/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13456" y="2697557"/>
            <a:ext cx="509460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Operating Voltage: 5V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Digital I/O pin: 54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Analog Input Pins: 16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DC Current per I/O pin: 40mA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DC Current for 3.3V pin: 50mA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3000" y="1702299"/>
            <a:ext cx="36065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Arduino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MEGA 2560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565708" y="6382389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12185713" cy="334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tabLst>
                <a:tab pos="2971800" algn="ctr"/>
                <a:tab pos="5943600" algn="r"/>
              </a:tabLs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4th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International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Conference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on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Mechanical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Industrial and Material Engineering (ICMIME), 17-19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December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2019, </a:t>
            </a:r>
            <a:r>
              <a:rPr lang="en-US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Rajshahi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Bangladesh</a:t>
            </a:r>
          </a:p>
        </p:txBody>
      </p:sp>
    </p:spTree>
    <p:extLst>
      <p:ext uri="{BB962C8B-B14F-4D97-AF65-F5344CB8AC3E}">
        <p14:creationId xmlns:p14="http://schemas.microsoft.com/office/powerpoint/2010/main" val="897650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7D901A1-D159-4BB3-A49C-E87161FD34BD}"/>
              </a:ext>
            </a:extLst>
          </p:cNvPr>
          <p:cNvSpPr/>
          <p:nvPr/>
        </p:nvSpPr>
        <p:spPr>
          <a:xfrm>
            <a:off x="0" y="6276110"/>
            <a:ext cx="12192000" cy="581891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Modeling of a 5R Robotic Manipulating System with 5DoF using GUI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MatLab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Simulation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C88368C-3413-4BA3-A356-15F69F8A99A3}"/>
              </a:ext>
            </a:extLst>
          </p:cNvPr>
          <p:cNvSpPr/>
          <p:nvPr/>
        </p:nvSpPr>
        <p:spPr>
          <a:xfrm>
            <a:off x="0" y="0"/>
            <a:ext cx="12192000" cy="1290178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Related image">
            <a:extLst>
              <a:ext uri="{FF2B5EF4-FFF2-40B4-BE49-F238E27FC236}">
                <a16:creationId xmlns="" xmlns:a16="http://schemas.microsoft.com/office/drawing/2014/main" id="{EC77D5EF-ACB8-4F73-AE82-21844F4C1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498" y="383682"/>
            <a:ext cx="952503" cy="88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ate Placeholder 10">
            <a:extLst>
              <a:ext uri="{FF2B5EF4-FFF2-40B4-BE49-F238E27FC236}">
                <a16:creationId xmlns="" xmlns:a16="http://schemas.microsoft.com/office/drawing/2014/main" id="{15567EF9-16BD-45D4-8C80-20E1A8FCA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9FFA-B5CE-41D0-8191-E4D960AA857C}" type="datetime1">
              <a:rPr lang="en-US" sz="1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/>
              <a:t>11/29/2019</a:t>
            </a:fld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D177050-507D-4074-8A5D-FAA4DABD6818}"/>
              </a:ext>
            </a:extLst>
          </p:cNvPr>
          <p:cNvSpPr/>
          <p:nvPr/>
        </p:nvSpPr>
        <p:spPr>
          <a:xfrm>
            <a:off x="849255" y="291146"/>
            <a:ext cx="77684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Experimental Model: Components</a:t>
            </a:r>
            <a:endParaRPr lang="en-US" sz="4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4082" y="1643321"/>
            <a:ext cx="36455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TCS230 Color Sensor</a:t>
            </a:r>
          </a:p>
        </p:txBody>
      </p:sp>
      <p:pic>
        <p:nvPicPr>
          <p:cNvPr id="15" name="Picture 14" descr="31582-lar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443" y="2676252"/>
            <a:ext cx="3526127" cy="24582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1472988" y="2413565"/>
            <a:ext cx="34499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Power: 2.7V to 5.5V</a:t>
            </a:r>
          </a:p>
        </p:txBody>
      </p:sp>
      <p:grpSp>
        <p:nvGrpSpPr>
          <p:cNvPr id="17" name="Canvas 124"/>
          <p:cNvGrpSpPr>
            <a:grpSpLocks/>
          </p:cNvGrpSpPr>
          <p:nvPr/>
        </p:nvGrpSpPr>
        <p:grpSpPr bwMode="auto">
          <a:xfrm>
            <a:off x="990600" y="3309870"/>
            <a:ext cx="6172200" cy="1959070"/>
            <a:chOff x="0" y="4077"/>
            <a:chExt cx="56324" cy="15880"/>
          </a:xfrm>
        </p:grpSpPr>
        <p:sp>
          <p:nvSpPr>
            <p:cNvPr id="20" name="AutoShape 16"/>
            <p:cNvSpPr>
              <a:spLocks noChangeAspect="1" noChangeArrowheads="1"/>
            </p:cNvSpPr>
            <p:nvPr/>
          </p:nvSpPr>
          <p:spPr bwMode="auto">
            <a:xfrm>
              <a:off x="0" y="6083"/>
              <a:ext cx="56324" cy="1387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36"/>
            <p:cNvSpPr>
              <a:spLocks noChangeArrowheads="1"/>
            </p:cNvSpPr>
            <p:nvPr/>
          </p:nvSpPr>
          <p:spPr bwMode="auto">
            <a:xfrm>
              <a:off x="10706" y="4077"/>
              <a:ext cx="25178" cy="1089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37"/>
            <p:cNvSpPr>
              <a:spLocks noChangeArrowheads="1"/>
            </p:cNvSpPr>
            <p:nvPr/>
          </p:nvSpPr>
          <p:spPr bwMode="auto">
            <a:xfrm>
              <a:off x="11601" y="6197"/>
              <a:ext cx="9240" cy="63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Photodiode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Array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Rectangle 38"/>
            <p:cNvSpPr>
              <a:spLocks noChangeArrowheads="1"/>
            </p:cNvSpPr>
            <p:nvPr/>
          </p:nvSpPr>
          <p:spPr bwMode="auto">
            <a:xfrm>
              <a:off x="25387" y="6674"/>
              <a:ext cx="9830" cy="59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Current to Frequency Converter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AutoShape 39"/>
            <p:cNvSpPr>
              <a:spLocks noChangeArrowheads="1"/>
            </p:cNvSpPr>
            <p:nvPr/>
          </p:nvSpPr>
          <p:spPr bwMode="auto">
            <a:xfrm>
              <a:off x="20841" y="8991"/>
              <a:ext cx="4546" cy="908"/>
            </a:xfrm>
            <a:prstGeom prst="rightArrow">
              <a:avLst>
                <a:gd name="adj1" fmla="val 50000"/>
                <a:gd name="adj2" fmla="val 125142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AutoShape 40"/>
            <p:cNvSpPr>
              <a:spLocks noChangeArrowheads="1"/>
            </p:cNvSpPr>
            <p:nvPr/>
          </p:nvSpPr>
          <p:spPr bwMode="auto">
            <a:xfrm>
              <a:off x="6128" y="8991"/>
              <a:ext cx="3778" cy="908"/>
            </a:xfrm>
            <a:prstGeom prst="rightArrow">
              <a:avLst>
                <a:gd name="adj1" fmla="val 50000"/>
                <a:gd name="adj2" fmla="val 104001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AutoShape 41"/>
            <p:cNvSpPr>
              <a:spLocks noChangeArrowheads="1"/>
            </p:cNvSpPr>
            <p:nvPr/>
          </p:nvSpPr>
          <p:spPr bwMode="auto">
            <a:xfrm>
              <a:off x="36284" y="8991"/>
              <a:ext cx="4959" cy="902"/>
            </a:xfrm>
            <a:prstGeom prst="rightArrow">
              <a:avLst>
                <a:gd name="adj1" fmla="val 50000"/>
                <a:gd name="adj2" fmla="val 137419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9" name="Group 42"/>
            <p:cNvGrpSpPr>
              <a:grpSpLocks/>
            </p:cNvGrpSpPr>
            <p:nvPr/>
          </p:nvGrpSpPr>
          <p:grpSpPr bwMode="auto">
            <a:xfrm>
              <a:off x="41243" y="7493"/>
              <a:ext cx="15081" cy="3924"/>
              <a:chOff x="8128" y="2061"/>
              <a:chExt cx="2238" cy="515"/>
            </a:xfrm>
          </p:grpSpPr>
          <p:grpSp>
            <p:nvGrpSpPr>
              <p:cNvPr id="31" name="Group 43"/>
              <p:cNvGrpSpPr>
                <a:grpSpLocks/>
              </p:cNvGrpSpPr>
              <p:nvPr/>
            </p:nvGrpSpPr>
            <p:grpSpPr bwMode="auto">
              <a:xfrm>
                <a:off x="8128" y="2063"/>
                <a:ext cx="1119" cy="513"/>
                <a:chOff x="8128" y="2063"/>
                <a:chExt cx="1119" cy="513"/>
              </a:xfrm>
            </p:grpSpPr>
            <p:sp>
              <p:nvSpPr>
                <p:cNvPr id="35" name="AutoShape 44"/>
                <p:cNvSpPr>
                  <a:spLocks noChangeShapeType="1"/>
                </p:cNvSpPr>
                <p:nvPr/>
              </p:nvSpPr>
              <p:spPr bwMode="auto">
                <a:xfrm flipV="1">
                  <a:off x="8128" y="2063"/>
                  <a:ext cx="519" cy="513"/>
                </a:xfrm>
                <a:prstGeom prst="bentConnector3">
                  <a:avLst>
                    <a:gd name="adj1" fmla="val 49921"/>
                  </a:avLst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AutoShape 45"/>
                <p:cNvSpPr>
                  <a:spLocks noChangeShapeType="1"/>
                </p:cNvSpPr>
                <p:nvPr/>
              </p:nvSpPr>
              <p:spPr bwMode="auto">
                <a:xfrm>
                  <a:off x="8647" y="2063"/>
                  <a:ext cx="600" cy="513"/>
                </a:xfrm>
                <a:prstGeom prst="bentConnector3">
                  <a:avLst>
                    <a:gd name="adj1" fmla="val 50000"/>
                  </a:avLst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2" name="Group 46"/>
              <p:cNvGrpSpPr>
                <a:grpSpLocks/>
              </p:cNvGrpSpPr>
              <p:nvPr/>
            </p:nvGrpSpPr>
            <p:grpSpPr bwMode="auto">
              <a:xfrm>
                <a:off x="9247" y="2061"/>
                <a:ext cx="1119" cy="514"/>
                <a:chOff x="8128" y="2063"/>
                <a:chExt cx="1119" cy="513"/>
              </a:xfrm>
            </p:grpSpPr>
            <p:sp>
              <p:nvSpPr>
                <p:cNvPr id="33" name="AutoShape 47"/>
                <p:cNvSpPr>
                  <a:spLocks noChangeShapeType="1"/>
                </p:cNvSpPr>
                <p:nvPr/>
              </p:nvSpPr>
              <p:spPr bwMode="auto">
                <a:xfrm flipV="1">
                  <a:off x="8128" y="2063"/>
                  <a:ext cx="519" cy="513"/>
                </a:xfrm>
                <a:prstGeom prst="bentConnector3">
                  <a:avLst>
                    <a:gd name="adj1" fmla="val 49921"/>
                  </a:avLst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AutoShape 48"/>
                <p:cNvSpPr>
                  <a:spLocks noChangeShapeType="1"/>
                </p:cNvSpPr>
                <p:nvPr/>
              </p:nvSpPr>
              <p:spPr bwMode="auto">
                <a:xfrm>
                  <a:off x="8647" y="2063"/>
                  <a:ext cx="600" cy="513"/>
                </a:xfrm>
                <a:prstGeom prst="bentConnector3">
                  <a:avLst>
                    <a:gd name="adj1" fmla="val 50000"/>
                  </a:avLst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30" name="AutoShape 49"/>
            <p:cNvSpPr>
              <a:spLocks noChangeArrowheads="1"/>
            </p:cNvSpPr>
            <p:nvPr/>
          </p:nvSpPr>
          <p:spPr bwMode="auto">
            <a:xfrm>
              <a:off x="0" y="8438"/>
              <a:ext cx="6126" cy="329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Light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1472988" y="4949885"/>
            <a:ext cx="5044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Fig.11: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Functional block diagram of the color sensor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189622" y="5134551"/>
            <a:ext cx="2901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Fig.11: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TCS 230 color sensor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11565708" y="6382389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0" y="0"/>
            <a:ext cx="12185713" cy="334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tabLst>
                <a:tab pos="2971800" algn="ctr"/>
                <a:tab pos="5943600" algn="r"/>
              </a:tabLs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4th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International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Conference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on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Mechanical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Industrial and Material Engineering (ICMIME), 17-19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December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2019, </a:t>
            </a:r>
            <a:r>
              <a:rPr lang="en-US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Rajshahi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Bangladesh</a:t>
            </a:r>
          </a:p>
        </p:txBody>
      </p:sp>
    </p:spTree>
    <p:extLst>
      <p:ext uri="{BB962C8B-B14F-4D97-AF65-F5344CB8AC3E}">
        <p14:creationId xmlns:p14="http://schemas.microsoft.com/office/powerpoint/2010/main" val="897650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7D901A1-D159-4BB3-A49C-E87161FD34BD}"/>
              </a:ext>
            </a:extLst>
          </p:cNvPr>
          <p:cNvSpPr/>
          <p:nvPr/>
        </p:nvSpPr>
        <p:spPr>
          <a:xfrm>
            <a:off x="0" y="6276110"/>
            <a:ext cx="12192000" cy="581891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Modeling of a 5R Robotic Manipulating System with 5DoF using GUI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MatLab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Simulation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C88368C-3413-4BA3-A356-15F69F8A99A3}"/>
              </a:ext>
            </a:extLst>
          </p:cNvPr>
          <p:cNvSpPr/>
          <p:nvPr/>
        </p:nvSpPr>
        <p:spPr>
          <a:xfrm>
            <a:off x="1" y="0"/>
            <a:ext cx="12192000" cy="1286278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Related image">
            <a:extLst>
              <a:ext uri="{FF2B5EF4-FFF2-40B4-BE49-F238E27FC236}">
                <a16:creationId xmlns="" xmlns:a16="http://schemas.microsoft.com/office/drawing/2014/main" id="{EC77D5EF-ACB8-4F73-AE82-21844F4C1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498" y="346263"/>
            <a:ext cx="952503" cy="88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ate Placeholder 10">
            <a:extLst>
              <a:ext uri="{FF2B5EF4-FFF2-40B4-BE49-F238E27FC236}">
                <a16:creationId xmlns="" xmlns:a16="http://schemas.microsoft.com/office/drawing/2014/main" id="{15567EF9-16BD-45D4-8C80-20E1A8FCA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BD24-2D18-46D6-9348-E76054AFB1DA}" type="datetime1">
              <a:rPr lang="en-US" sz="1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/>
              <a:t>11/29/2019</a:t>
            </a:fld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D177050-507D-4074-8A5D-FAA4DABD6818}"/>
              </a:ext>
            </a:extLst>
          </p:cNvPr>
          <p:cNvSpPr/>
          <p:nvPr/>
        </p:nvSpPr>
        <p:spPr>
          <a:xfrm>
            <a:off x="824248" y="271612"/>
            <a:ext cx="77447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Experimental Model: Components</a:t>
            </a:r>
            <a:endParaRPr lang="en-US" sz="4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7380" y="1676612"/>
            <a:ext cx="6096000" cy="10926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Servo Motors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8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Tower Pro MG 995</a:t>
            </a:r>
          </a:p>
        </p:txBody>
      </p:sp>
      <p:pic>
        <p:nvPicPr>
          <p:cNvPr id="14" name="Picture 13" descr="mg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8369826" y="2157187"/>
            <a:ext cx="3138055" cy="271947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411814" y="3142558"/>
            <a:ext cx="69580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Gear Type: Metal gear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Operating voltage: 4.8~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6.6V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Current draw at idle: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10mA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No load operating current draw: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170mA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568995" y="4958440"/>
            <a:ext cx="2845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Fig.12: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MG 995 servo motor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1565708" y="6382389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12185713" cy="334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tabLst>
                <a:tab pos="2971800" algn="ctr"/>
                <a:tab pos="5943600" algn="r"/>
              </a:tabLs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4th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International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Conference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on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Mechanical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Industrial and Material Engineering (ICMIME), 17-19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December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2019, </a:t>
            </a:r>
            <a:r>
              <a:rPr lang="en-US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Rajshahi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Bangladesh</a:t>
            </a:r>
          </a:p>
        </p:txBody>
      </p:sp>
    </p:spTree>
    <p:extLst>
      <p:ext uri="{BB962C8B-B14F-4D97-AF65-F5344CB8AC3E}">
        <p14:creationId xmlns:p14="http://schemas.microsoft.com/office/powerpoint/2010/main" val="420654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7D901A1-D159-4BB3-A49C-E87161FD34BD}"/>
              </a:ext>
            </a:extLst>
          </p:cNvPr>
          <p:cNvSpPr/>
          <p:nvPr/>
        </p:nvSpPr>
        <p:spPr>
          <a:xfrm>
            <a:off x="0" y="6276110"/>
            <a:ext cx="12192000" cy="581891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Modeling of a 5R Robotic Manipulating System with 5DoF using GUI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MatLab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Simulation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C88368C-3413-4BA3-A356-15F69F8A99A3}"/>
              </a:ext>
            </a:extLst>
          </p:cNvPr>
          <p:cNvSpPr/>
          <p:nvPr/>
        </p:nvSpPr>
        <p:spPr>
          <a:xfrm>
            <a:off x="0" y="0"/>
            <a:ext cx="12192000" cy="1286278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Related image">
            <a:extLst>
              <a:ext uri="{FF2B5EF4-FFF2-40B4-BE49-F238E27FC236}">
                <a16:creationId xmlns="" xmlns:a16="http://schemas.microsoft.com/office/drawing/2014/main" id="{EC77D5EF-ACB8-4F73-AE82-21844F4C1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557" y="398272"/>
            <a:ext cx="952503" cy="88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ate Placeholder 10">
            <a:extLst>
              <a:ext uri="{FF2B5EF4-FFF2-40B4-BE49-F238E27FC236}">
                <a16:creationId xmlns="" xmlns:a16="http://schemas.microsoft.com/office/drawing/2014/main" id="{15567EF9-16BD-45D4-8C80-20E1A8FCA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B260A-19AC-4162-9CAB-78A1AF3D6DEA}" type="datetime1">
              <a:rPr lang="en-US" sz="1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/>
              <a:t>11/29/2019</a:t>
            </a:fld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D177050-507D-4074-8A5D-FAA4DABD6818}"/>
              </a:ext>
            </a:extLst>
          </p:cNvPr>
          <p:cNvSpPr/>
          <p:nvPr/>
        </p:nvSpPr>
        <p:spPr>
          <a:xfrm>
            <a:off x="814867" y="289196"/>
            <a:ext cx="77684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Experimental Model: Components</a:t>
            </a:r>
            <a:endParaRPr lang="en-US" sz="4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4867" y="1716393"/>
            <a:ext cx="6096000" cy="10926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Servo Motors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9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Micro Servo SG 90</a:t>
            </a:r>
          </a:p>
        </p:txBody>
      </p:sp>
      <p:pic>
        <p:nvPicPr>
          <p:cNvPr id="13" name="Picture 12" descr="IMG_052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463" y="1844345"/>
            <a:ext cx="3582035" cy="298523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8255684" y="4922014"/>
            <a:ext cx="2691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Fig.13: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SG 90 Servo motor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371600" y="3429002"/>
            <a:ext cx="5257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Power supply: 3 - 6 V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Current consumption: 550 mA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565708" y="6382389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12185713" cy="334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tabLst>
                <a:tab pos="2971800" algn="ctr"/>
                <a:tab pos="5943600" algn="r"/>
              </a:tabLs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4th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International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Conference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on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Mechanical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Industrial and Material Engineering (ICMIME), 17-19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December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2019, </a:t>
            </a:r>
            <a:r>
              <a:rPr lang="en-US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Rajshahi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Bangladesh</a:t>
            </a:r>
          </a:p>
        </p:txBody>
      </p:sp>
    </p:spTree>
    <p:extLst>
      <p:ext uri="{BB962C8B-B14F-4D97-AF65-F5344CB8AC3E}">
        <p14:creationId xmlns:p14="http://schemas.microsoft.com/office/powerpoint/2010/main" val="3981635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7D901A1-D159-4BB3-A49C-E87161FD34BD}"/>
              </a:ext>
            </a:extLst>
          </p:cNvPr>
          <p:cNvSpPr/>
          <p:nvPr/>
        </p:nvSpPr>
        <p:spPr>
          <a:xfrm>
            <a:off x="0" y="6276110"/>
            <a:ext cx="12192000" cy="581891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Modeling of a 5R Robotic Manipulating System with 5DoF using GUI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MatLab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Simulation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C88368C-3413-4BA3-A356-15F69F8A99A3}"/>
              </a:ext>
            </a:extLst>
          </p:cNvPr>
          <p:cNvSpPr/>
          <p:nvPr/>
        </p:nvSpPr>
        <p:spPr>
          <a:xfrm>
            <a:off x="1" y="9123"/>
            <a:ext cx="12192000" cy="1286278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Related image">
            <a:extLst>
              <a:ext uri="{FF2B5EF4-FFF2-40B4-BE49-F238E27FC236}">
                <a16:creationId xmlns="" xmlns:a16="http://schemas.microsoft.com/office/drawing/2014/main" id="{EC77D5EF-ACB8-4F73-AE82-21844F4C1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498" y="298319"/>
            <a:ext cx="952503" cy="88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ate Placeholder 10">
            <a:extLst>
              <a:ext uri="{FF2B5EF4-FFF2-40B4-BE49-F238E27FC236}">
                <a16:creationId xmlns="" xmlns:a16="http://schemas.microsoft.com/office/drawing/2014/main" id="{15567EF9-16BD-45D4-8C80-20E1A8FCA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F787A-850C-43C2-BACA-1448594F14E8}" type="datetime1">
              <a:rPr lang="en-US" sz="1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/>
              <a:t>11/29/2019</a:t>
            </a:fld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D177050-507D-4074-8A5D-FAA4DABD6818}"/>
              </a:ext>
            </a:extLst>
          </p:cNvPr>
          <p:cNvSpPr/>
          <p:nvPr/>
        </p:nvSpPr>
        <p:spPr>
          <a:xfrm>
            <a:off x="766292" y="298319"/>
            <a:ext cx="50249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Experimental Model</a:t>
            </a:r>
            <a:endParaRPr lang="en-US" sz="4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96">
            <a:extLst>
              <a:ext uri="{FF2B5EF4-FFF2-40B4-BE49-F238E27FC236}">
                <a16:creationId xmlns="" xmlns:a16="http://schemas.microsoft.com/office/drawing/2014/main" id="{C62DC0D1-0C1F-423A-8B50-27FEB4ED6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8549" y="515928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97">
            <a:extLst>
              <a:ext uri="{FF2B5EF4-FFF2-40B4-BE49-F238E27FC236}">
                <a16:creationId xmlns="" xmlns:a16="http://schemas.microsoft.com/office/drawing/2014/main" id="{EE318D28-94AB-4899-9634-AE03C6A9F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8549" y="56069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8" name="Content Placeholder 6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79" y="1349280"/>
            <a:ext cx="3352800" cy="3810000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3940599" y="5343946"/>
            <a:ext cx="4653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Fig.14: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Experimental Model of the Robotic Arm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078" y="1349280"/>
            <a:ext cx="3423201" cy="381000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80" y="1349280"/>
            <a:ext cx="3536218" cy="3810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565708" y="6382389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12185713" cy="334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tabLst>
                <a:tab pos="2971800" algn="ctr"/>
                <a:tab pos="5943600" algn="r"/>
              </a:tabLs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4th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International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Conference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on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Mechanical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Industrial and Material Engineering (ICMIME), 17-19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December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2019, </a:t>
            </a:r>
            <a:r>
              <a:rPr lang="en-US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Rajshahi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Bangladesh</a:t>
            </a:r>
          </a:p>
        </p:txBody>
      </p:sp>
    </p:spTree>
    <p:extLst>
      <p:ext uri="{BB962C8B-B14F-4D97-AF65-F5344CB8AC3E}">
        <p14:creationId xmlns:p14="http://schemas.microsoft.com/office/powerpoint/2010/main" val="4270426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7D901A1-D159-4BB3-A49C-E87161FD34BD}"/>
              </a:ext>
            </a:extLst>
          </p:cNvPr>
          <p:cNvSpPr/>
          <p:nvPr/>
        </p:nvSpPr>
        <p:spPr>
          <a:xfrm>
            <a:off x="0" y="6276110"/>
            <a:ext cx="12192000" cy="581891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Modeling of a 5R Robotic Manipulating System with 5DoF using GUI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MatLab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Simulation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C88368C-3413-4BA3-A356-15F69F8A99A3}"/>
              </a:ext>
            </a:extLst>
          </p:cNvPr>
          <p:cNvSpPr/>
          <p:nvPr/>
        </p:nvSpPr>
        <p:spPr>
          <a:xfrm>
            <a:off x="0" y="0"/>
            <a:ext cx="12192000" cy="1286278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Related image">
            <a:extLst>
              <a:ext uri="{FF2B5EF4-FFF2-40B4-BE49-F238E27FC236}">
                <a16:creationId xmlns="" xmlns:a16="http://schemas.microsoft.com/office/drawing/2014/main" id="{EC77D5EF-ACB8-4F73-AE82-21844F4C1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557" y="307484"/>
            <a:ext cx="952503" cy="88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ate Placeholder 10">
            <a:extLst>
              <a:ext uri="{FF2B5EF4-FFF2-40B4-BE49-F238E27FC236}">
                <a16:creationId xmlns="" xmlns:a16="http://schemas.microsoft.com/office/drawing/2014/main" id="{15567EF9-16BD-45D4-8C80-20E1A8FCA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49EFA-2378-4844-834B-F145438AA70B}" type="datetime1">
              <a:rPr lang="en-US" sz="1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/>
              <a:t>11/29/2019</a:t>
            </a:fld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D177050-507D-4074-8A5D-FAA4DABD6818}"/>
              </a:ext>
            </a:extLst>
          </p:cNvPr>
          <p:cNvSpPr/>
          <p:nvPr/>
        </p:nvSpPr>
        <p:spPr>
          <a:xfrm>
            <a:off x="669701" y="307484"/>
            <a:ext cx="33682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Future Scope</a:t>
            </a:r>
            <a:endParaRPr lang="en-US" sz="4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5763" y="1747013"/>
            <a:ext cx="10264462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Following modifications can be done for further development 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Image Sensor</a:t>
            </a:r>
          </a:p>
          <a:p>
            <a:pPr marL="914400" lvl="1" indent="-457200">
              <a:buFont typeface="Arial" pitchFamily="34" charset="0"/>
              <a:buChar char="•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Stainless Steel Bar</a:t>
            </a:r>
          </a:p>
          <a:p>
            <a:pPr marL="914400" lvl="1" indent="-457200">
              <a:buFont typeface="Arial" pitchFamily="34" charset="0"/>
              <a:buChar char="•"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Conveyor Belt</a:t>
            </a:r>
          </a:p>
        </p:txBody>
      </p:sp>
      <p:sp>
        <p:nvSpPr>
          <p:cNvPr id="8" name="Rectangle 7"/>
          <p:cNvSpPr/>
          <p:nvPr/>
        </p:nvSpPr>
        <p:spPr>
          <a:xfrm>
            <a:off x="11565708" y="6382389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85713" cy="334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tabLst>
                <a:tab pos="2971800" algn="ctr"/>
                <a:tab pos="5943600" algn="r"/>
              </a:tabLs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4th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International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Conference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on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Mechanical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Industrial and Material Engineering (ICMIME), 17-19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December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2019, </a:t>
            </a:r>
            <a:r>
              <a:rPr lang="en-US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Rajshahi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Bangladesh</a:t>
            </a:r>
          </a:p>
        </p:txBody>
      </p:sp>
    </p:spTree>
    <p:extLst>
      <p:ext uri="{BB962C8B-B14F-4D97-AF65-F5344CB8AC3E}">
        <p14:creationId xmlns:p14="http://schemas.microsoft.com/office/powerpoint/2010/main" val="1470926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7D901A1-D159-4BB3-A49C-E87161FD34BD}"/>
              </a:ext>
            </a:extLst>
          </p:cNvPr>
          <p:cNvSpPr/>
          <p:nvPr/>
        </p:nvSpPr>
        <p:spPr>
          <a:xfrm>
            <a:off x="0" y="6276110"/>
            <a:ext cx="12192000" cy="581891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Modeling of a 5R Robotic Manipulating System with 5DoF using GUI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MatLab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Simulation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C88368C-3413-4BA3-A356-15F69F8A99A3}"/>
              </a:ext>
            </a:extLst>
          </p:cNvPr>
          <p:cNvSpPr/>
          <p:nvPr/>
        </p:nvSpPr>
        <p:spPr>
          <a:xfrm>
            <a:off x="0" y="0"/>
            <a:ext cx="12192000" cy="1286278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Related image">
            <a:extLst>
              <a:ext uri="{FF2B5EF4-FFF2-40B4-BE49-F238E27FC236}">
                <a16:creationId xmlns="" xmlns:a16="http://schemas.microsoft.com/office/drawing/2014/main" id="{EC77D5EF-ACB8-4F73-AE82-21844F4C1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498" y="398272"/>
            <a:ext cx="952503" cy="88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ate Placeholder 10">
            <a:extLst>
              <a:ext uri="{FF2B5EF4-FFF2-40B4-BE49-F238E27FC236}">
                <a16:creationId xmlns="" xmlns:a16="http://schemas.microsoft.com/office/drawing/2014/main" id="{15567EF9-16BD-45D4-8C80-20E1A8FCA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D65F-E5F9-4264-994F-9BE407117155}" type="datetime1">
              <a:rPr lang="en-US" sz="1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/>
              <a:t>11/29/2019</a:t>
            </a:fld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D177050-507D-4074-8A5D-FAA4DABD6818}"/>
              </a:ext>
            </a:extLst>
          </p:cNvPr>
          <p:cNvSpPr/>
          <p:nvPr/>
        </p:nvSpPr>
        <p:spPr>
          <a:xfrm>
            <a:off x="918412" y="289196"/>
            <a:ext cx="20393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Outlines</a:t>
            </a:r>
            <a:endParaRPr lang="en-US" sz="4000" i="1" dirty="0"/>
          </a:p>
        </p:txBody>
      </p:sp>
      <p:sp>
        <p:nvSpPr>
          <p:cNvPr id="8" name="Rectangle 7"/>
          <p:cNvSpPr/>
          <p:nvPr/>
        </p:nvSpPr>
        <p:spPr>
          <a:xfrm>
            <a:off x="918411" y="1798320"/>
            <a:ext cx="817407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Motivation Behind the Work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Literature Review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Objectives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Mathematical Model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Graphical User Interface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SolidWorks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Modeling and Simulink Simulation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Experimental Model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Future Work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Conclusion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565708" y="6382389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85713" cy="334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tabLst>
                <a:tab pos="2971800" algn="ctr"/>
                <a:tab pos="5943600" algn="r"/>
              </a:tabLs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4th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International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Conference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on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Mechanical, Industrial and Material Engineering (ICMIME), 17-19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December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2019, </a:t>
            </a:r>
            <a:r>
              <a:rPr lang="en-US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Rajshahi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Bangladesh</a:t>
            </a:r>
          </a:p>
        </p:txBody>
      </p:sp>
    </p:spTree>
    <p:extLst>
      <p:ext uri="{BB962C8B-B14F-4D97-AF65-F5344CB8AC3E}">
        <p14:creationId xmlns:p14="http://schemas.microsoft.com/office/powerpoint/2010/main" val="3385495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7D901A1-D159-4BB3-A49C-E87161FD34BD}"/>
              </a:ext>
            </a:extLst>
          </p:cNvPr>
          <p:cNvSpPr/>
          <p:nvPr/>
        </p:nvSpPr>
        <p:spPr>
          <a:xfrm>
            <a:off x="0" y="6276110"/>
            <a:ext cx="12192000" cy="581891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Modeling of a 5R Robotic Manipulating System with 5DoF using GUI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MatLab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Simulation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C9A57-1EF2-4269-97D4-662BB3515C4A}" type="datetime1">
              <a:rPr lang="en-US" sz="1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/>
              <a:t>11/29/2019</a:t>
            </a:fld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C88368C-3413-4BA3-A356-15F69F8A99A3}"/>
              </a:ext>
            </a:extLst>
          </p:cNvPr>
          <p:cNvSpPr/>
          <p:nvPr/>
        </p:nvSpPr>
        <p:spPr>
          <a:xfrm>
            <a:off x="0" y="0"/>
            <a:ext cx="12192000" cy="1286278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D177050-507D-4074-8A5D-FAA4DABD6818}"/>
              </a:ext>
            </a:extLst>
          </p:cNvPr>
          <p:cNvSpPr/>
          <p:nvPr/>
        </p:nvSpPr>
        <p:spPr>
          <a:xfrm>
            <a:off x="412124" y="280117"/>
            <a:ext cx="33682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Conclusion   </a:t>
            </a:r>
            <a:endParaRPr lang="en-US" sz="4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Related image">
            <a:extLst>
              <a:ext uri="{FF2B5EF4-FFF2-40B4-BE49-F238E27FC236}">
                <a16:creationId xmlns="" xmlns:a16="http://schemas.microsoft.com/office/drawing/2014/main" id="{EC77D5EF-ACB8-4F73-AE82-21844F4C1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7404" y="334873"/>
            <a:ext cx="952503" cy="88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04551" y="2062646"/>
            <a:ext cx="1067483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Mathematical Modeling has been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done.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Mechanical Drawing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has been simulated using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SimMechanics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Link.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Experimental Model has been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built.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565708" y="6382389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85713" cy="334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tabLst>
                <a:tab pos="2971800" algn="ctr"/>
                <a:tab pos="5943600" algn="r"/>
              </a:tabLs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4th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International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Conference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on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Mechanical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Industrial and Material Engineering (ICMIME), 17-19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December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2019, </a:t>
            </a:r>
            <a:r>
              <a:rPr lang="en-US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Rajshahi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Bangladesh</a:t>
            </a:r>
          </a:p>
        </p:txBody>
      </p:sp>
    </p:spTree>
    <p:extLst>
      <p:ext uri="{BB962C8B-B14F-4D97-AF65-F5344CB8AC3E}">
        <p14:creationId xmlns:p14="http://schemas.microsoft.com/office/powerpoint/2010/main" val="39648345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7D901A1-D159-4BB3-A49C-E87161FD34BD}"/>
              </a:ext>
            </a:extLst>
          </p:cNvPr>
          <p:cNvSpPr/>
          <p:nvPr/>
        </p:nvSpPr>
        <p:spPr>
          <a:xfrm>
            <a:off x="0" y="6276110"/>
            <a:ext cx="12192000" cy="581891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Modeling of a 5R Robotic Manipulating System with 5DoF using GUI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MatLab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Simulation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C9A57-1EF2-4269-97D4-662BB3515C4A}" type="datetime1">
              <a:rPr lang="en-US" sz="1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/>
              <a:t>11/29/2019</a:t>
            </a:fld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C88368C-3413-4BA3-A356-15F69F8A99A3}"/>
              </a:ext>
            </a:extLst>
          </p:cNvPr>
          <p:cNvSpPr/>
          <p:nvPr/>
        </p:nvSpPr>
        <p:spPr>
          <a:xfrm>
            <a:off x="0" y="0"/>
            <a:ext cx="12192000" cy="1286278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Related image">
            <a:extLst>
              <a:ext uri="{FF2B5EF4-FFF2-40B4-BE49-F238E27FC236}">
                <a16:creationId xmlns="" xmlns:a16="http://schemas.microsoft.com/office/drawing/2014/main" id="{EC77D5EF-ACB8-4F73-AE82-21844F4C1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498" y="334873"/>
            <a:ext cx="952503" cy="88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471605" y="2999635"/>
            <a:ext cx="468775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Thank You</a:t>
            </a:r>
          </a:p>
        </p:txBody>
      </p:sp>
      <p:sp>
        <p:nvSpPr>
          <p:cNvPr id="7" name="Rectangle 6"/>
          <p:cNvSpPr/>
          <p:nvPr/>
        </p:nvSpPr>
        <p:spPr>
          <a:xfrm>
            <a:off x="11565708" y="6382389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85713" cy="334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tabLst>
                <a:tab pos="2971800" algn="ctr"/>
                <a:tab pos="5943600" algn="r"/>
              </a:tabLs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4th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International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Conference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on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Mechanical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Industrial and Material Engineering (ICMIME), 17-19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December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2019, </a:t>
            </a:r>
            <a:r>
              <a:rPr lang="en-US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Rajshahi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Bangladesh</a:t>
            </a:r>
          </a:p>
        </p:txBody>
      </p:sp>
    </p:spTree>
    <p:extLst>
      <p:ext uri="{BB962C8B-B14F-4D97-AF65-F5344CB8AC3E}">
        <p14:creationId xmlns:p14="http://schemas.microsoft.com/office/powerpoint/2010/main" val="15334189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7D901A1-D159-4BB3-A49C-E87161FD34BD}"/>
              </a:ext>
            </a:extLst>
          </p:cNvPr>
          <p:cNvSpPr/>
          <p:nvPr/>
        </p:nvSpPr>
        <p:spPr>
          <a:xfrm>
            <a:off x="0" y="6276110"/>
            <a:ext cx="12192000" cy="581891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Modeling of a 5R Robotic Manipulating System with 5DoF using GUI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MatLab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Simulation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C88368C-3413-4BA3-A356-15F69F8A99A3}"/>
              </a:ext>
            </a:extLst>
          </p:cNvPr>
          <p:cNvSpPr/>
          <p:nvPr/>
        </p:nvSpPr>
        <p:spPr>
          <a:xfrm>
            <a:off x="0" y="0"/>
            <a:ext cx="12192000" cy="1286278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Related image">
            <a:extLst>
              <a:ext uri="{FF2B5EF4-FFF2-40B4-BE49-F238E27FC236}">
                <a16:creationId xmlns="" xmlns:a16="http://schemas.microsoft.com/office/drawing/2014/main" id="{EC77D5EF-ACB8-4F73-AE82-21844F4C1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3210" y="334873"/>
            <a:ext cx="952503" cy="88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ate Placeholder 10">
            <a:extLst>
              <a:ext uri="{FF2B5EF4-FFF2-40B4-BE49-F238E27FC236}">
                <a16:creationId xmlns="" xmlns:a16="http://schemas.microsoft.com/office/drawing/2014/main" id="{15567EF9-16BD-45D4-8C80-20E1A8FCA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1139-07F7-4A50-A406-6AFB4284C3BF}" type="datetime1">
              <a:rPr lang="en-US" sz="1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/>
              <a:t>11/29/2019</a:t>
            </a:fld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D177050-507D-4074-8A5D-FAA4DABD6818}"/>
              </a:ext>
            </a:extLst>
          </p:cNvPr>
          <p:cNvSpPr/>
          <p:nvPr/>
        </p:nvSpPr>
        <p:spPr>
          <a:xfrm>
            <a:off x="882907" y="289196"/>
            <a:ext cx="35967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Scopes of Work</a:t>
            </a:r>
            <a:endParaRPr lang="en-US" sz="4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2906" y="1660027"/>
            <a:ext cx="10356591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Brick Sorter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Vegetable Separator According to Color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Separation Avoider of Medicines in Pharmaceutical Industries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Plastic Sorter by Color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Chocolate Packaging Assistance</a:t>
            </a:r>
          </a:p>
        </p:txBody>
      </p:sp>
      <p:sp>
        <p:nvSpPr>
          <p:cNvPr id="9" name="Rectangle 8"/>
          <p:cNvSpPr/>
          <p:nvPr/>
        </p:nvSpPr>
        <p:spPr>
          <a:xfrm>
            <a:off x="11565708" y="6382389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27</a:t>
            </a:r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85713" cy="334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tabLst>
                <a:tab pos="2971800" algn="ctr"/>
                <a:tab pos="5943600" algn="r"/>
              </a:tabLs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4th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International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Conference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on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Mechanical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Industrial and Material Engineering (ICMIME), 17-19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December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2019, </a:t>
            </a:r>
            <a:r>
              <a:rPr lang="en-US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Rajshahi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Bangladesh</a:t>
            </a:r>
          </a:p>
        </p:txBody>
      </p:sp>
    </p:spTree>
    <p:extLst>
      <p:ext uri="{BB962C8B-B14F-4D97-AF65-F5344CB8AC3E}">
        <p14:creationId xmlns:p14="http://schemas.microsoft.com/office/powerpoint/2010/main" val="23019689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7D901A1-D159-4BB3-A49C-E87161FD34BD}"/>
              </a:ext>
            </a:extLst>
          </p:cNvPr>
          <p:cNvSpPr/>
          <p:nvPr/>
        </p:nvSpPr>
        <p:spPr>
          <a:xfrm>
            <a:off x="0" y="6276110"/>
            <a:ext cx="12192000" cy="581891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Modeling of a 5R Robotic Manipulating System with 5DoF using GUI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MatLab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Simulation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C88368C-3413-4BA3-A356-15F69F8A99A3}"/>
              </a:ext>
            </a:extLst>
          </p:cNvPr>
          <p:cNvSpPr/>
          <p:nvPr/>
        </p:nvSpPr>
        <p:spPr>
          <a:xfrm>
            <a:off x="0" y="0"/>
            <a:ext cx="12192000" cy="1286278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latin typeface="Times New Roman" pitchFamily="18" charset="0"/>
                <a:cs typeface="Times New Roman" pitchFamily="18" charset="0"/>
              </a:rPr>
              <a:t>HT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213" y="440762"/>
            <a:ext cx="1264787" cy="81991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D484B-27B8-4EF8-B392-6614142D1769}" type="datetime1">
              <a:rPr lang="en-US" sz="1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/>
              <a:t>11/29/2019</a:t>
            </a:fld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 and Control a Robotic Hand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8491957"/>
              </p:ext>
            </p:extLst>
          </p:nvPr>
        </p:nvGraphicFramePr>
        <p:xfrm>
          <a:off x="711201" y="1600200"/>
          <a:ext cx="9877777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2" name="Equation" r:id="rId4" imgW="3556000" imgH="914400" progId="Equation.3">
                  <p:embed/>
                </p:oleObj>
              </mc:Choice>
              <mc:Fallback>
                <p:oleObj name="Equation" r:id="rId4" imgW="3556000" imgH="9144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1" y="1600200"/>
                        <a:ext cx="9877777" cy="190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11565708" y="6382389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85713" cy="334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tabLst>
                <a:tab pos="2971800" algn="ctr"/>
                <a:tab pos="5943600" algn="r"/>
              </a:tabLs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4th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International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Conference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on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Mechanical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Industrial and Material Engineering (ICMIME), 17-19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December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2019, </a:t>
            </a:r>
            <a:r>
              <a:rPr lang="en-US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Rajshahi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Bangladesh</a:t>
            </a:r>
          </a:p>
        </p:txBody>
      </p:sp>
    </p:spTree>
    <p:extLst>
      <p:ext uri="{BB962C8B-B14F-4D97-AF65-F5344CB8AC3E}">
        <p14:creationId xmlns:p14="http://schemas.microsoft.com/office/powerpoint/2010/main" val="623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93"/>
    </mc:Choice>
    <mc:Fallback xmlns="">
      <p:transition spd="slow" advTm="3693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DC88368C-3413-4BA3-A356-15F69F8A99A3}"/>
              </a:ext>
            </a:extLst>
          </p:cNvPr>
          <p:cNvSpPr/>
          <p:nvPr/>
        </p:nvSpPr>
        <p:spPr>
          <a:xfrm>
            <a:off x="0" y="0"/>
            <a:ext cx="12192000" cy="1286278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7D901A1-D159-4BB3-A49C-E87161FD34BD}"/>
              </a:ext>
            </a:extLst>
          </p:cNvPr>
          <p:cNvSpPr/>
          <p:nvPr/>
        </p:nvSpPr>
        <p:spPr>
          <a:xfrm>
            <a:off x="0" y="6276110"/>
            <a:ext cx="12192000" cy="581891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Modeling of a 5R Robotic Manipulating System with 5DoF using GUI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MatLab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Simulation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l"/>
            <a:r>
              <a:rPr lang="en-US" b="1" dirty="0">
                <a:latin typeface="Times New Roman" pitchFamily="18" charset="0"/>
                <a:cs typeface="Times New Roman" pitchFamily="18" charset="0"/>
              </a:rPr>
              <a:t>HT MATRIX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18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213" y="427114"/>
            <a:ext cx="1264787" cy="81991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8406-81C8-4394-ADFD-1D3BBD08704C}" type="datetime1">
              <a:rPr lang="en-US" sz="1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/>
              <a:t>11/29/2019</a:t>
            </a:fld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 and Control a Robotic Hand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1476418"/>
              </p:ext>
            </p:extLst>
          </p:nvPr>
        </p:nvGraphicFramePr>
        <p:xfrm>
          <a:off x="834353" y="1638300"/>
          <a:ext cx="46736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92" name="Equation" r:id="rId4" imgW="3124200" imgH="914400" progId="Equation.3">
                  <p:embed/>
                </p:oleObj>
              </mc:Choice>
              <mc:Fallback>
                <p:oleObj name="Equation" r:id="rId4" imgW="3124200" imgH="914400" progId="Equation.3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4353" y="1638300"/>
                        <a:ext cx="46736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2922281"/>
              </p:ext>
            </p:extLst>
          </p:nvPr>
        </p:nvGraphicFramePr>
        <p:xfrm>
          <a:off x="966744" y="2971800"/>
          <a:ext cx="4214856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93" name="Equation" r:id="rId6" imgW="2298700" imgH="914400" progId="Equation.3">
                  <p:embed/>
                </p:oleObj>
              </mc:Choice>
              <mc:Fallback>
                <p:oleObj name="Equation" r:id="rId6" imgW="2298700" imgH="914400" progId="Equation.3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744" y="2971800"/>
                        <a:ext cx="4214856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310751"/>
              </p:ext>
            </p:extLst>
          </p:nvPr>
        </p:nvGraphicFramePr>
        <p:xfrm>
          <a:off x="6096000" y="2895600"/>
          <a:ext cx="42672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94" name="Equation" r:id="rId8" imgW="1892300" imgH="914400" progId="Equation.3">
                  <p:embed/>
                </p:oleObj>
              </mc:Choice>
              <mc:Fallback>
                <p:oleObj name="Equation" r:id="rId8" imgW="1892300" imgH="914400" progId="Equation.3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895600"/>
                        <a:ext cx="42672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1296724"/>
              </p:ext>
            </p:extLst>
          </p:nvPr>
        </p:nvGraphicFramePr>
        <p:xfrm>
          <a:off x="4721225" y="4835525"/>
          <a:ext cx="2344738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95" name="Equation" r:id="rId10" imgW="952200" imgH="241200" progId="Equation.3">
                  <p:embed/>
                </p:oleObj>
              </mc:Choice>
              <mc:Fallback>
                <p:oleObj name="Equation" r:id="rId10" imgW="952200" imgH="241200" progId="Equation.3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1225" y="4835525"/>
                        <a:ext cx="2344738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11565708" y="6382389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12185713" cy="334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tabLst>
                <a:tab pos="2971800" algn="ctr"/>
                <a:tab pos="5943600" algn="r"/>
              </a:tabLs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4th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International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Conference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on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Mechanical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Industrial and Material Engineering (ICMIME), 17-19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December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2019, </a:t>
            </a:r>
            <a:r>
              <a:rPr lang="en-US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Rajshahi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Bangladesh</a:t>
            </a:r>
          </a:p>
        </p:txBody>
      </p:sp>
    </p:spTree>
    <p:extLst>
      <p:ext uri="{BB962C8B-B14F-4D97-AF65-F5344CB8AC3E}">
        <p14:creationId xmlns:p14="http://schemas.microsoft.com/office/powerpoint/2010/main" val="34816453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07D901A1-D159-4BB3-A49C-E87161FD34BD}"/>
              </a:ext>
            </a:extLst>
          </p:cNvPr>
          <p:cNvSpPr/>
          <p:nvPr/>
        </p:nvSpPr>
        <p:spPr>
          <a:xfrm>
            <a:off x="0" y="6276110"/>
            <a:ext cx="12192000" cy="581891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Modeling of a 5R Robotic Manipulating System with 5DoF using GUI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MatLab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Simulation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DC88368C-3413-4BA3-A356-15F69F8A99A3}"/>
              </a:ext>
            </a:extLst>
          </p:cNvPr>
          <p:cNvSpPr/>
          <p:nvPr/>
        </p:nvSpPr>
        <p:spPr>
          <a:xfrm>
            <a:off x="0" y="0"/>
            <a:ext cx="12192000" cy="1286278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l"/>
            <a:r>
              <a:rPr lang="en-US" b="1" dirty="0">
                <a:latin typeface="Times New Roman" pitchFamily="18" charset="0"/>
                <a:cs typeface="Times New Roman" pitchFamily="18" charset="0"/>
              </a:rPr>
              <a:t>MATRIX CALCULATION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B4B29-6CC9-4320-A139-A24A2ABD0795}" type="datetime1">
              <a:rPr lang="en-US" sz="1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/>
              <a:t>11/29/2019</a:t>
            </a:fld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 and Control a Robotic Hand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213" y="466363"/>
            <a:ext cx="1264787" cy="819915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3301681"/>
              </p:ext>
            </p:extLst>
          </p:nvPr>
        </p:nvGraphicFramePr>
        <p:xfrm>
          <a:off x="1243013" y="1752600"/>
          <a:ext cx="24907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74" name="Equation" r:id="rId4" imgW="634680" imgH="253800" progId="Equation.3">
                  <p:embed/>
                </p:oleObj>
              </mc:Choice>
              <mc:Fallback>
                <p:oleObj name="Equation" r:id="rId4" imgW="634680" imgH="253800" progId="Equation.3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3013" y="1752600"/>
                        <a:ext cx="2490787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584557"/>
              </p:ext>
            </p:extLst>
          </p:nvPr>
        </p:nvGraphicFramePr>
        <p:xfrm>
          <a:off x="1727201" y="2438400"/>
          <a:ext cx="49403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75" name="Equation" r:id="rId6" imgW="1651000" imgH="939800" progId="Equation.3">
                  <p:embed/>
                </p:oleObj>
              </mc:Choice>
              <mc:Fallback>
                <p:oleObj name="Equation" r:id="rId6" imgW="1651000" imgH="939800" progId="Equation.3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201" y="2438400"/>
                        <a:ext cx="4940300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0177277"/>
              </p:ext>
            </p:extLst>
          </p:nvPr>
        </p:nvGraphicFramePr>
        <p:xfrm>
          <a:off x="1524000" y="4322618"/>
          <a:ext cx="2133600" cy="1603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76" name="Equation" r:id="rId8" imgW="444307" imgH="939392" progId="Equation.3">
                  <p:embed/>
                </p:oleObj>
              </mc:Choice>
              <mc:Fallback>
                <p:oleObj name="Equation" r:id="rId8" imgW="444307" imgH="939392" progId="Equation.3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322618"/>
                        <a:ext cx="2133600" cy="16031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11565708" y="6382389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12185713" cy="334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tabLst>
                <a:tab pos="2971800" algn="ctr"/>
                <a:tab pos="5943600" algn="r"/>
              </a:tabLs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4th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International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Conference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on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Mechanical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Industrial and Material Engineering (ICMIME), 17-19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December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2019, </a:t>
            </a:r>
            <a:r>
              <a:rPr lang="en-US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Rajshahi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Bangladesh</a:t>
            </a:r>
          </a:p>
        </p:txBody>
      </p:sp>
    </p:spTree>
    <p:extLst>
      <p:ext uri="{BB962C8B-B14F-4D97-AF65-F5344CB8AC3E}">
        <p14:creationId xmlns:p14="http://schemas.microsoft.com/office/powerpoint/2010/main" val="40701998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7D901A1-D159-4BB3-A49C-E87161FD34BD}"/>
              </a:ext>
            </a:extLst>
          </p:cNvPr>
          <p:cNvSpPr/>
          <p:nvPr/>
        </p:nvSpPr>
        <p:spPr>
          <a:xfrm>
            <a:off x="0" y="6276110"/>
            <a:ext cx="12192000" cy="581891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Modeling and Development of a 3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DoF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Color Sorting Robotic Manipulator using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C9A57-1EF2-4269-97D4-662BB3515C4A}" type="datetime1">
              <a:rPr lang="en-US" sz="1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/>
              <a:t>11/29/2019</a:t>
            </a:fld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C88368C-3413-4BA3-A356-15F69F8A99A3}"/>
              </a:ext>
            </a:extLst>
          </p:cNvPr>
          <p:cNvSpPr/>
          <p:nvPr/>
        </p:nvSpPr>
        <p:spPr>
          <a:xfrm>
            <a:off x="0" y="0"/>
            <a:ext cx="12192000" cy="1286278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Related image">
            <a:extLst>
              <a:ext uri="{FF2B5EF4-FFF2-40B4-BE49-F238E27FC236}">
                <a16:creationId xmlns="" xmlns:a16="http://schemas.microsoft.com/office/drawing/2014/main" id="{EC77D5EF-ACB8-4F73-AE82-21844F4C1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3210" y="398272"/>
            <a:ext cx="952503" cy="88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D177050-507D-4074-8A5D-FAA4DABD6818}"/>
              </a:ext>
            </a:extLst>
          </p:cNvPr>
          <p:cNvSpPr/>
          <p:nvPr/>
        </p:nvSpPr>
        <p:spPr>
          <a:xfrm>
            <a:off x="917779" y="282557"/>
            <a:ext cx="83410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Reference of Mathematical Modeling</a:t>
            </a:r>
            <a:endParaRPr lang="en-US" sz="4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7779" y="2120171"/>
            <a:ext cx="1057017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[2]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A. A. Mohammed, M.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Sunar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“Kinematics modeling of a 4-DOF robotic arm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”, IEEE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International Conference on Control, Automation and Robotics, May 2015. </a:t>
            </a:r>
            <a:r>
              <a:rPr lang="en-US" dirty="0"/>
              <a:t>	</a:t>
            </a:r>
          </a:p>
        </p:txBody>
      </p:sp>
      <p:sp>
        <p:nvSpPr>
          <p:cNvPr id="8" name="Rectangle 7"/>
          <p:cNvSpPr/>
          <p:nvPr/>
        </p:nvSpPr>
        <p:spPr>
          <a:xfrm>
            <a:off x="11565708" y="6382389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85713" cy="334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tabLst>
                <a:tab pos="2971800" algn="ctr"/>
                <a:tab pos="5943600" algn="r"/>
              </a:tabLs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4th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International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Conference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on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Mechanical, Industrial and Material Engineering (ICMIME), 17-19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December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2019, </a:t>
            </a:r>
            <a:r>
              <a:rPr lang="en-US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Rajshahi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Bangladesh</a:t>
            </a:r>
          </a:p>
        </p:txBody>
      </p:sp>
    </p:spTree>
    <p:extLst>
      <p:ext uri="{BB962C8B-B14F-4D97-AF65-F5344CB8AC3E}">
        <p14:creationId xmlns:p14="http://schemas.microsoft.com/office/powerpoint/2010/main" val="3161896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7D901A1-D159-4BB3-A49C-E87161FD34BD}"/>
              </a:ext>
            </a:extLst>
          </p:cNvPr>
          <p:cNvSpPr/>
          <p:nvPr/>
        </p:nvSpPr>
        <p:spPr>
          <a:xfrm>
            <a:off x="0" y="6276110"/>
            <a:ext cx="12192000" cy="581891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Modeling of a 5R Robotic Manipulating System with 5DoF using GUI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MatLab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Simulation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C88368C-3413-4BA3-A356-15F69F8A99A3}"/>
              </a:ext>
            </a:extLst>
          </p:cNvPr>
          <p:cNvSpPr/>
          <p:nvPr/>
        </p:nvSpPr>
        <p:spPr>
          <a:xfrm>
            <a:off x="0" y="0"/>
            <a:ext cx="12192000" cy="1286278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Related image">
            <a:extLst>
              <a:ext uri="{FF2B5EF4-FFF2-40B4-BE49-F238E27FC236}">
                <a16:creationId xmlns="" xmlns:a16="http://schemas.microsoft.com/office/drawing/2014/main" id="{EC77D5EF-ACB8-4F73-AE82-21844F4C1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9939" y="345481"/>
            <a:ext cx="952503" cy="88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ate Placeholder 10">
            <a:extLst>
              <a:ext uri="{FF2B5EF4-FFF2-40B4-BE49-F238E27FC236}">
                <a16:creationId xmlns="" xmlns:a16="http://schemas.microsoft.com/office/drawing/2014/main" id="{15567EF9-16BD-45D4-8C80-20E1A8FCA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61FD2-1CCD-4D5D-8811-F7EED7A022D3}" type="datetime1">
              <a:rPr lang="en-US" sz="1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/>
              <a:t>11/29/2019</a:t>
            </a:fld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D177050-507D-4074-8A5D-FAA4DABD6818}"/>
              </a:ext>
            </a:extLst>
          </p:cNvPr>
          <p:cNvSpPr/>
          <p:nvPr/>
        </p:nvSpPr>
        <p:spPr>
          <a:xfrm>
            <a:off x="914400" y="289196"/>
            <a:ext cx="64340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Motivation behind the Work</a:t>
            </a:r>
            <a:endParaRPr lang="en-US" sz="4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8338" y="1758394"/>
            <a:ext cx="523311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Increased Accuracy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Higher Quality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Improved Working Environment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Increased Profitability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Longer Working Hour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1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196" y="1286278"/>
            <a:ext cx="5534382" cy="359196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698787" y="4747883"/>
            <a:ext cx="4705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Fig.1: Industrial Robots used in Asia by 2017 [1]</a:t>
            </a:r>
          </a:p>
        </p:txBody>
      </p:sp>
      <p:sp>
        <p:nvSpPr>
          <p:cNvPr id="6" name="Rectangle 5"/>
          <p:cNvSpPr/>
          <p:nvPr/>
        </p:nvSpPr>
        <p:spPr>
          <a:xfrm>
            <a:off x="862884" y="5426209"/>
            <a:ext cx="113291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[1]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IMFBlog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online: https://blogs.imf.org/2018/08/29/chart-of-the-week-invest-in-robots-and-people-in-asia/, last access: 12/8/2019 </a:t>
            </a:r>
            <a:r>
              <a:rPr lang="en-US" dirty="0"/>
              <a:t>	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565708" y="6382389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12185713" cy="334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tabLst>
                <a:tab pos="2971800" algn="ctr"/>
                <a:tab pos="5943600" algn="r"/>
              </a:tabLs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4th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International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Conference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on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Mechanical, Industrial and Material Engineering (ICMIME), 17-19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December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2019, </a:t>
            </a:r>
            <a:r>
              <a:rPr lang="en-US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Rajshahi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Bangladesh</a:t>
            </a:r>
          </a:p>
        </p:txBody>
      </p:sp>
    </p:spTree>
    <p:extLst>
      <p:ext uri="{BB962C8B-B14F-4D97-AF65-F5344CB8AC3E}">
        <p14:creationId xmlns:p14="http://schemas.microsoft.com/office/powerpoint/2010/main" val="363756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8E78D-13AC-4D1A-919E-DD44A996E8AB}" type="datetime1">
              <a:rPr lang="en-US" smtClean="0"/>
              <a:pPr/>
              <a:t>11/29/2019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C88368C-3413-4BA3-A356-15F69F8A99A3}"/>
              </a:ext>
            </a:extLst>
          </p:cNvPr>
          <p:cNvSpPr/>
          <p:nvPr/>
        </p:nvSpPr>
        <p:spPr>
          <a:xfrm>
            <a:off x="0" y="0"/>
            <a:ext cx="12192000" cy="1286278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Related image">
            <a:extLst>
              <a:ext uri="{FF2B5EF4-FFF2-40B4-BE49-F238E27FC236}">
                <a16:creationId xmlns="" xmlns:a16="http://schemas.microsoft.com/office/drawing/2014/main" id="{EC77D5EF-ACB8-4F73-AE82-21844F4C1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498" y="363863"/>
            <a:ext cx="952503" cy="88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D177050-507D-4074-8A5D-FAA4DABD6818}"/>
              </a:ext>
            </a:extLst>
          </p:cNvPr>
          <p:cNvSpPr/>
          <p:nvPr/>
        </p:nvSpPr>
        <p:spPr>
          <a:xfrm>
            <a:off x="818907" y="289196"/>
            <a:ext cx="41780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Literature Review</a:t>
            </a:r>
            <a:endParaRPr lang="en-US" sz="4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7D901A1-D159-4BB3-A49C-E87161FD34BD}"/>
              </a:ext>
            </a:extLst>
          </p:cNvPr>
          <p:cNvSpPr/>
          <p:nvPr/>
        </p:nvSpPr>
        <p:spPr>
          <a:xfrm>
            <a:off x="0" y="6276110"/>
            <a:ext cx="12192000" cy="581891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Modeling of a 5R Robotic Manipulating System with 5DoF using GUI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MatLab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Simulation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557659" y="6382389"/>
            <a:ext cx="8226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5998A20-BB30-4E70-A6E2-60DAAACA279B}" type="datetime1">
              <a:rPr 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/>
              <a:t>11/29/2019</a:t>
            </a:fld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11565708" y="6382389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0" name="Rectangle 9"/>
          <p:cNvSpPr/>
          <p:nvPr/>
        </p:nvSpPr>
        <p:spPr>
          <a:xfrm>
            <a:off x="977023" y="1711749"/>
            <a:ext cx="10738725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nn-NO" sz="2800" dirty="0" smtClean="0">
                <a:latin typeface="Times New Roman" pitchFamily="18" charset="0"/>
                <a:cs typeface="Times New Roman" pitchFamily="18" charset="0"/>
              </a:rPr>
              <a:t>Mohammed and </a:t>
            </a:r>
            <a:r>
              <a:rPr lang="nn-NO" sz="2800" dirty="0">
                <a:latin typeface="Times New Roman" pitchFamily="18" charset="0"/>
                <a:cs typeface="Times New Roman" pitchFamily="18" charset="0"/>
              </a:rPr>
              <a:t>Sunar [2]</a:t>
            </a:r>
          </a:p>
          <a:p>
            <a:pPr marL="285750" indent="-285750">
              <a:buFont typeface="Arial" pitchFamily="34" charset="0"/>
              <a:buChar char="•"/>
            </a:pPr>
            <a:endParaRPr lang="nn-NO" sz="2800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nn-NO" sz="2800" dirty="0">
                <a:latin typeface="Times New Roman" pitchFamily="18" charset="0"/>
                <a:cs typeface="Times New Roman" pitchFamily="18" charset="0"/>
              </a:rPr>
              <a:t>	 Forward Kinematic Model with D-H Parameter Table</a:t>
            </a:r>
          </a:p>
          <a:p>
            <a:pPr lvl="1"/>
            <a:endParaRPr lang="nn-NO" sz="1400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nn-NO" sz="2800" dirty="0">
                <a:latin typeface="Times New Roman" pitchFamily="18" charset="0"/>
                <a:cs typeface="Times New Roman" pitchFamily="18" charset="0"/>
              </a:rPr>
              <a:t>   Inverse Kinematics Model with Trigonometric Approach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nn-NO" sz="2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nn-NO" sz="2800" dirty="0">
              <a:latin typeface="Times New Roman" pitchFamily="18" charset="0"/>
              <a:cs typeface="Times New Roman" pitchFamily="18" charset="0"/>
            </a:endParaRPr>
          </a:p>
          <a:p>
            <a:pPr marL="1200150" lvl="2" indent="-285750">
              <a:buFont typeface="Arial" pitchFamily="34" charset="0"/>
              <a:buChar char="•"/>
            </a:pPr>
            <a:endParaRPr lang="nn-NO" sz="2800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nn-NO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n-NO" sz="1600" dirty="0">
                <a:latin typeface="Times New Roman" pitchFamily="18" charset="0"/>
                <a:cs typeface="Times New Roman" pitchFamily="18" charset="0"/>
              </a:rPr>
              <a:t>[2]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A. A. Mohammed, M.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Sunar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“Kinematics modeling of a 4-DOF robotic arm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”, IEEE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International Conference on Control, Automation and Robotics, May 2015. 	</a:t>
            </a:r>
            <a:endParaRPr lang="nn-NO" sz="16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pl-PL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n-NO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85713" cy="334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tabLst>
                <a:tab pos="2971800" algn="ctr"/>
                <a:tab pos="5943600" algn="r"/>
              </a:tabLs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4th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International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Conference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on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Mechanical, Industrial and Material Engineering (ICMIME), 17-19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December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2019, </a:t>
            </a:r>
            <a:r>
              <a:rPr lang="en-US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Rajshahi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Bangladesh</a:t>
            </a:r>
          </a:p>
        </p:txBody>
      </p:sp>
    </p:spTree>
    <p:extLst>
      <p:ext uri="{BB962C8B-B14F-4D97-AF65-F5344CB8AC3E}">
        <p14:creationId xmlns:p14="http://schemas.microsoft.com/office/powerpoint/2010/main" val="215377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7D901A1-D159-4BB3-A49C-E87161FD34BD}"/>
              </a:ext>
            </a:extLst>
          </p:cNvPr>
          <p:cNvSpPr/>
          <p:nvPr/>
        </p:nvSpPr>
        <p:spPr>
          <a:xfrm>
            <a:off x="0" y="6276110"/>
            <a:ext cx="12192000" cy="581891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Modeling of a 5R Robotic Manipulating System with 5DoF using GUI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MatLab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Simulation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C9A57-1EF2-4269-97D4-662BB3515C4A}" type="datetime1">
              <a:rPr lang="en-US" sz="1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/>
              <a:t>11/29/2019</a:t>
            </a:fld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C88368C-3413-4BA3-A356-15F69F8A99A3}"/>
              </a:ext>
            </a:extLst>
          </p:cNvPr>
          <p:cNvSpPr/>
          <p:nvPr/>
        </p:nvSpPr>
        <p:spPr>
          <a:xfrm>
            <a:off x="0" y="0"/>
            <a:ext cx="12192000" cy="1286278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D177050-507D-4074-8A5D-FAA4DABD6818}"/>
              </a:ext>
            </a:extLst>
          </p:cNvPr>
          <p:cNvSpPr/>
          <p:nvPr/>
        </p:nvSpPr>
        <p:spPr>
          <a:xfrm>
            <a:off x="818907" y="289196"/>
            <a:ext cx="41780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Literature Review</a:t>
            </a:r>
            <a:endParaRPr lang="en-US" sz="4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Related image">
            <a:extLst>
              <a:ext uri="{FF2B5EF4-FFF2-40B4-BE49-F238E27FC236}">
                <a16:creationId xmlns="" xmlns:a16="http://schemas.microsoft.com/office/drawing/2014/main" id="{EC77D5EF-ACB8-4F73-AE82-21844F4C1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498" y="318080"/>
            <a:ext cx="952503" cy="88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87086" y="1553210"/>
            <a:ext cx="1137309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Cekus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Posiadala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[3]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SolidWorks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Model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Kinematic Model with D-H Forward Kinematic Approach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MATLAB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SimMechanics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Link Simulation</a:t>
            </a:r>
          </a:p>
          <a:p>
            <a:pPr lvl="1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[3] D.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Cekus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B.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Posiadala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and P.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Warys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“Integration of Modeling in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SolidWorks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MatLab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simulink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Environments” in Archive of Mechanical Engineering,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2014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	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565708" y="6382389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85713" cy="334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tabLst>
                <a:tab pos="2971800" algn="ctr"/>
                <a:tab pos="5943600" algn="r"/>
              </a:tabLs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4th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International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Conference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on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Mechanical, Industrial and Material Engineering (ICMIME), 17-19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December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2019, </a:t>
            </a:r>
            <a:r>
              <a:rPr lang="en-US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Rajshahi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Bangladesh</a:t>
            </a:r>
          </a:p>
        </p:txBody>
      </p:sp>
    </p:spTree>
    <p:extLst>
      <p:ext uri="{BB962C8B-B14F-4D97-AF65-F5344CB8AC3E}">
        <p14:creationId xmlns:p14="http://schemas.microsoft.com/office/powerpoint/2010/main" val="4076474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7D901A1-D159-4BB3-A49C-E87161FD34BD}"/>
              </a:ext>
            </a:extLst>
          </p:cNvPr>
          <p:cNvSpPr/>
          <p:nvPr/>
        </p:nvSpPr>
        <p:spPr>
          <a:xfrm>
            <a:off x="0" y="6276110"/>
            <a:ext cx="12192000" cy="581891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Modeling of a 5R Robotic Manipulating System with 5DoF using GUI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MatLab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Simulation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C9A57-1EF2-4269-97D4-662BB3515C4A}" type="datetime1">
              <a:rPr lang="en-US" sz="1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/>
              <a:t>11/29/2019</a:t>
            </a:fld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C88368C-3413-4BA3-A356-15F69F8A99A3}"/>
              </a:ext>
            </a:extLst>
          </p:cNvPr>
          <p:cNvSpPr/>
          <p:nvPr/>
        </p:nvSpPr>
        <p:spPr>
          <a:xfrm>
            <a:off x="0" y="0"/>
            <a:ext cx="12192000" cy="1286278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D177050-507D-4074-8A5D-FAA4DABD6818}"/>
              </a:ext>
            </a:extLst>
          </p:cNvPr>
          <p:cNvSpPr/>
          <p:nvPr/>
        </p:nvSpPr>
        <p:spPr>
          <a:xfrm>
            <a:off x="818907" y="289196"/>
            <a:ext cx="41780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Literature Review</a:t>
            </a:r>
            <a:endParaRPr lang="en-US" sz="4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Related image">
            <a:extLst>
              <a:ext uri="{FF2B5EF4-FFF2-40B4-BE49-F238E27FC236}">
                <a16:creationId xmlns="" xmlns:a16="http://schemas.microsoft.com/office/drawing/2014/main" id="{EC77D5EF-ACB8-4F73-AE82-21844F4C1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498" y="289196"/>
            <a:ext cx="952503" cy="88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818906" y="1553210"/>
            <a:ext cx="11119809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Joy [4]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DoF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Experimental Model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Color Sorting Ability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[4] A. Joy, “Object sorting robotic arm based on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colour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sensing”, International Journal of Advanced Research in Electrical, Electronics and Instrumentation Engineering, Vol. 3, March 2014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565708" y="6382389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85713" cy="334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tabLst>
                <a:tab pos="2971800" algn="ctr"/>
                <a:tab pos="5943600" algn="r"/>
              </a:tabLs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4th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International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Conference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on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Mechanical, Industrial and Material Engineering (ICMIME), 17-19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December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2019, </a:t>
            </a:r>
            <a:r>
              <a:rPr lang="en-US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Rajshahi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Bangladesh</a:t>
            </a:r>
          </a:p>
        </p:txBody>
      </p:sp>
    </p:spTree>
    <p:extLst>
      <p:ext uri="{BB962C8B-B14F-4D97-AF65-F5344CB8AC3E}">
        <p14:creationId xmlns:p14="http://schemas.microsoft.com/office/powerpoint/2010/main" val="1787868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7D901A1-D159-4BB3-A49C-E87161FD34BD}"/>
              </a:ext>
            </a:extLst>
          </p:cNvPr>
          <p:cNvSpPr/>
          <p:nvPr/>
        </p:nvSpPr>
        <p:spPr>
          <a:xfrm>
            <a:off x="0" y="6276110"/>
            <a:ext cx="12192000" cy="581891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Modeling of a 5R Robotic Manipulating System with 5DoF using GUI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MatLab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Simulation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C88368C-3413-4BA3-A356-15F69F8A99A3}"/>
              </a:ext>
            </a:extLst>
          </p:cNvPr>
          <p:cNvSpPr/>
          <p:nvPr/>
        </p:nvSpPr>
        <p:spPr>
          <a:xfrm>
            <a:off x="0" y="0"/>
            <a:ext cx="12192000" cy="1286278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Objectives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Related image">
            <a:extLst>
              <a:ext uri="{FF2B5EF4-FFF2-40B4-BE49-F238E27FC236}">
                <a16:creationId xmlns="" xmlns:a16="http://schemas.microsoft.com/office/drawing/2014/main" id="{EC77D5EF-ACB8-4F73-AE82-21844F4C1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6292" y="334873"/>
            <a:ext cx="952503" cy="88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ate Placeholder 10">
            <a:extLst>
              <a:ext uri="{FF2B5EF4-FFF2-40B4-BE49-F238E27FC236}">
                <a16:creationId xmlns="" xmlns:a16="http://schemas.microsoft.com/office/drawing/2014/main" id="{15567EF9-16BD-45D4-8C80-20E1A8FCA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C7DD-5AB3-4444-8420-59832936BC2F}" type="datetime1">
              <a:rPr lang="en-US" sz="1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/>
              <a:t>11/29/2019</a:t>
            </a:fld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17162" y="1814572"/>
            <a:ext cx="1015767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establish a mathematical model of a robotic arm and do a mechanical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design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for the arm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provide a perfect simulation model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build the experimental model and interface with color sensor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establish the gripper operation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1565708" y="6382389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85713" cy="334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tabLst>
                <a:tab pos="2971800" algn="ctr"/>
                <a:tab pos="5943600" algn="r"/>
              </a:tabLs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4th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International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Conference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on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Mechanical, Industrial and Material Engineering (ICMIME), 17-19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December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2019, </a:t>
            </a:r>
            <a:r>
              <a:rPr lang="en-US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Rajshahi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Bangladesh</a:t>
            </a:r>
          </a:p>
        </p:txBody>
      </p:sp>
    </p:spTree>
    <p:extLst>
      <p:ext uri="{BB962C8B-B14F-4D97-AF65-F5344CB8AC3E}">
        <p14:creationId xmlns:p14="http://schemas.microsoft.com/office/powerpoint/2010/main" val="1975875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7D901A1-D159-4BB3-A49C-E87161FD34BD}"/>
              </a:ext>
            </a:extLst>
          </p:cNvPr>
          <p:cNvSpPr/>
          <p:nvPr/>
        </p:nvSpPr>
        <p:spPr>
          <a:xfrm>
            <a:off x="0" y="6276110"/>
            <a:ext cx="12192000" cy="581891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Modeling of a 5R Robotic Manipulating System with 5DoF using GUI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MatLab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Simulation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C88368C-3413-4BA3-A356-15F69F8A99A3}"/>
              </a:ext>
            </a:extLst>
          </p:cNvPr>
          <p:cNvSpPr/>
          <p:nvPr/>
        </p:nvSpPr>
        <p:spPr>
          <a:xfrm>
            <a:off x="1" y="-3900"/>
            <a:ext cx="12192000" cy="1286278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Related image">
            <a:extLst>
              <a:ext uri="{FF2B5EF4-FFF2-40B4-BE49-F238E27FC236}">
                <a16:creationId xmlns="" xmlns:a16="http://schemas.microsoft.com/office/drawing/2014/main" id="{EC77D5EF-ACB8-4F73-AE82-21844F4C1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499" y="334873"/>
            <a:ext cx="952503" cy="88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ate Placeholder 10">
            <a:extLst>
              <a:ext uri="{FF2B5EF4-FFF2-40B4-BE49-F238E27FC236}">
                <a16:creationId xmlns="" xmlns:a16="http://schemas.microsoft.com/office/drawing/2014/main" id="{15567EF9-16BD-45D4-8C80-20E1A8FCA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6D78-ECB5-47D2-AB5A-9727C2757EFD}" type="datetime1">
              <a:rPr lang="en-US" sz="1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/>
              <a:t>11/29/2019</a:t>
            </a:fld>
            <a:endParaRPr lang="en-US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D177050-507D-4074-8A5D-FAA4DABD6818}"/>
              </a:ext>
            </a:extLst>
          </p:cNvPr>
          <p:cNvSpPr/>
          <p:nvPr/>
        </p:nvSpPr>
        <p:spPr>
          <a:xfrm>
            <a:off x="971365" y="285296"/>
            <a:ext cx="48173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Robotic Manipulator</a:t>
            </a:r>
            <a:endParaRPr lang="en-US" sz="4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1689161"/>
            <a:ext cx="112915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Robotic Manipulator or Arm is one kind of mechanical body, usually programmable, which performs the same or similar function to human arm.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0348" y="2848547"/>
            <a:ext cx="670559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Categories of Industrial Robotic Arms: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Cartesian Robot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Cylindrical Manipulator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Articulated Manipulator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Spherical Manipulator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Selective Compliance Articulated</a:t>
            </a:r>
          </a:p>
          <a:p>
            <a:pPr lvl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Robotic Arm (SCARA) </a:t>
            </a:r>
          </a:p>
        </p:txBody>
      </p:sp>
      <p:pic>
        <p:nvPicPr>
          <p:cNvPr id="15" name="Picture 14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567" y="2846230"/>
            <a:ext cx="3537932" cy="27688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182123" y="5615067"/>
            <a:ext cx="30573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Fig.2: Articulated Manipulator.</a:t>
            </a:r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1565708" y="6382389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12185713" cy="334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tabLst>
                <a:tab pos="2971800" algn="ctr"/>
                <a:tab pos="5943600" algn="r"/>
              </a:tabLs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4th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International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Conference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on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Mechanical, Industrial and Material Engineering (ICMIME), 17-19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December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2019, </a:t>
            </a:r>
            <a:r>
              <a:rPr lang="en-US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Rajshahi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Bangladesh</a:t>
            </a:r>
          </a:p>
        </p:txBody>
      </p:sp>
    </p:spTree>
    <p:extLst>
      <p:ext uri="{BB962C8B-B14F-4D97-AF65-F5344CB8AC3E}">
        <p14:creationId xmlns:p14="http://schemas.microsoft.com/office/powerpoint/2010/main" val="1306385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7D901A1-D159-4BB3-A49C-E87161FD34BD}"/>
              </a:ext>
            </a:extLst>
          </p:cNvPr>
          <p:cNvSpPr/>
          <p:nvPr/>
        </p:nvSpPr>
        <p:spPr>
          <a:xfrm>
            <a:off x="0" y="6276110"/>
            <a:ext cx="12192000" cy="581891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Modeling of a 5R Robotic Manipulating System with 5DoF using GUI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MatLab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Simulation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C88368C-3413-4BA3-A356-15F69F8A99A3}"/>
              </a:ext>
            </a:extLst>
          </p:cNvPr>
          <p:cNvSpPr/>
          <p:nvPr/>
        </p:nvSpPr>
        <p:spPr>
          <a:xfrm>
            <a:off x="0" y="-12879"/>
            <a:ext cx="12192000" cy="1286278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Related image">
            <a:extLst>
              <a:ext uri="{FF2B5EF4-FFF2-40B4-BE49-F238E27FC236}">
                <a16:creationId xmlns="" xmlns:a16="http://schemas.microsoft.com/office/drawing/2014/main" id="{EC77D5EF-ACB8-4F73-AE82-21844F4C1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498" y="285296"/>
            <a:ext cx="952503" cy="88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ate Placeholder 10">
            <a:extLst>
              <a:ext uri="{FF2B5EF4-FFF2-40B4-BE49-F238E27FC236}">
                <a16:creationId xmlns="" xmlns:a16="http://schemas.microsoft.com/office/drawing/2014/main" id="{15567EF9-16BD-45D4-8C80-20E1A8FCA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14DC-5F53-4EC2-ACB5-68DA2A39A170}" type="datetime1">
              <a:rPr lang="en-US" sz="1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/>
              <a:t>11/29/2019</a:t>
            </a:fld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81825" y="1305344"/>
            <a:ext cx="10157673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Forward Kinematics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11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D-H Frame Rule</a:t>
            </a:r>
          </a:p>
          <a:p>
            <a:pPr lvl="1">
              <a:buFont typeface="Arial" pitchFamily="34" charset="0"/>
              <a:buChar char="•"/>
            </a:pPr>
            <a:endParaRPr lang="en-US" sz="1100" dirty="0">
              <a:latin typeface="Times New Roman" pitchFamily="18" charset="0"/>
              <a:cs typeface="Times New Roman" pitchFamily="18" charset="0"/>
            </a:endParaRP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Z axis must be the axis of revolution or direction of motion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X axis must be perpendicular to Z axis of the frame before it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X axis must intersect Z axis of the frame before it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Y axis must be drawn so the whole frame follows right hand rule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7D177050-507D-4074-8A5D-FAA4DABD6818}"/>
              </a:ext>
            </a:extLst>
          </p:cNvPr>
          <p:cNvSpPr/>
          <p:nvPr/>
        </p:nvSpPr>
        <p:spPr>
          <a:xfrm>
            <a:off x="971365" y="285296"/>
            <a:ext cx="475963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Mathematical Model</a:t>
            </a:r>
            <a:endParaRPr lang="en-US" sz="4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565708" y="6382389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85713" cy="334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tabLst>
                <a:tab pos="2971800" algn="ctr"/>
                <a:tab pos="5943600" algn="r"/>
              </a:tabLs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4th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International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Conference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on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Mechanical, Industrial and Material Engineering (ICMIME), 17-19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December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2019, </a:t>
            </a:r>
            <a:r>
              <a:rPr lang="en-US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Rajshahi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Bangladesh</a:t>
            </a:r>
          </a:p>
        </p:txBody>
      </p:sp>
    </p:spTree>
    <p:extLst>
      <p:ext uri="{BB962C8B-B14F-4D97-AF65-F5344CB8AC3E}">
        <p14:creationId xmlns:p14="http://schemas.microsoft.com/office/powerpoint/2010/main" val="2653102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2192</TotalTime>
  <Words>1705</Words>
  <Application>Microsoft Office PowerPoint</Application>
  <PresentationFormat>Custom</PresentationFormat>
  <Paragraphs>305</Paragraphs>
  <Slides>26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HT MATRIX</vt:lpstr>
      <vt:lpstr>HT MATRIX</vt:lpstr>
      <vt:lpstr>MATRIX CALCULATION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skshuvo</dc:creator>
  <cp:lastModifiedBy>Windows User</cp:lastModifiedBy>
  <cp:revision>236</cp:revision>
  <dcterms:created xsi:type="dcterms:W3CDTF">2018-04-19T13:47:31Z</dcterms:created>
  <dcterms:modified xsi:type="dcterms:W3CDTF">2019-11-28T20:54:48Z</dcterms:modified>
</cp:coreProperties>
</file>